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0" r:id="rId5"/>
    <p:sldId id="267" r:id="rId6"/>
    <p:sldId id="268" r:id="rId7"/>
    <p:sldId id="262" r:id="rId8"/>
    <p:sldId id="269" r:id="rId9"/>
    <p:sldId id="270" r:id="rId1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長尾 ももか" initials="長尾" lastIdx="2" clrIdx="0">
    <p:extLst>
      <p:ext uri="{19B8F6BF-5375-455C-9EA6-DF929625EA0E}">
        <p15:presenceInfo xmlns:p15="http://schemas.microsoft.com/office/powerpoint/2012/main" userId="長尾 ももか"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02C1197-99B3-45AC-A896-04A53253A73B}" type="datetimeFigureOut">
              <a:rPr kumimoji="1" lang="ja-JP" altLang="en-US" smtClean="0"/>
              <a:t>2025/6/6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AD0CD8C-0736-477F-94A1-17A24E1F55A4}" type="slidenum">
              <a:rPr kumimoji="1" lang="ja-JP" altLang="en-US" smtClean="0"/>
              <a:t>‹#›</a:t>
            </a:fld>
            <a:endParaRPr kumimoji="1" lang="ja-JP" altLang="en-US"/>
          </a:p>
        </p:txBody>
      </p:sp>
    </p:spTree>
    <p:extLst>
      <p:ext uri="{BB962C8B-B14F-4D97-AF65-F5344CB8AC3E}">
        <p14:creationId xmlns:p14="http://schemas.microsoft.com/office/powerpoint/2010/main" val="464241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1</a:t>
            </a:fld>
            <a:endParaRPr kumimoji="1" lang="ja-JP" altLang="en-US"/>
          </a:p>
        </p:txBody>
      </p:sp>
    </p:spTree>
    <p:extLst>
      <p:ext uri="{BB962C8B-B14F-4D97-AF65-F5344CB8AC3E}">
        <p14:creationId xmlns:p14="http://schemas.microsoft.com/office/powerpoint/2010/main" val="212809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会員申込み方法</a:t>
            </a:r>
            <a:endParaRPr kumimoji="1" lang="en-US" altLang="ja-JP" dirty="0" smtClean="0"/>
          </a:p>
          <a:p>
            <a:r>
              <a:rPr kumimoji="1" lang="ja-JP" altLang="en-US" dirty="0" smtClean="0"/>
              <a:t>ステップ</a:t>
            </a:r>
            <a:r>
              <a:rPr kumimoji="1" lang="en-US" altLang="ja-JP" dirty="0" smtClean="0"/>
              <a:t>1</a:t>
            </a:r>
            <a:r>
              <a:rPr kumimoji="1" lang="ja-JP" altLang="en-US" dirty="0" smtClean="0"/>
              <a:t>　</a:t>
            </a:r>
            <a:r>
              <a:rPr kumimoji="1" lang="en-US" altLang="ja-JP" dirty="0" smtClean="0"/>
              <a:t>JA</a:t>
            </a:r>
            <a:r>
              <a:rPr kumimoji="1" lang="ja-JP" altLang="en-US" dirty="0" smtClean="0"/>
              <a:t>のホームページもしくは右下の</a:t>
            </a:r>
            <a:r>
              <a:rPr kumimoji="1" lang="en-US" altLang="ja-JP" dirty="0" smtClean="0"/>
              <a:t>QR</a:t>
            </a:r>
            <a:r>
              <a:rPr kumimoji="1" lang="ja-JP" altLang="en-US" dirty="0" smtClean="0"/>
              <a:t>コードから開く</a:t>
            </a:r>
            <a:endParaRPr kumimoji="1" lang="en-US" altLang="ja-JP" dirty="0" smtClean="0"/>
          </a:p>
          <a:p>
            <a:r>
              <a:rPr kumimoji="1" lang="en-US" altLang="ja-JP" dirty="0" smtClean="0"/>
              <a:t>JA</a:t>
            </a:r>
            <a:r>
              <a:rPr kumimoji="1" lang="ja-JP" altLang="en-US" dirty="0" smtClean="0"/>
              <a:t>晴れの国岡山のホームページ内に晴ればれｅネットの情報が掲載してあります。</a:t>
            </a:r>
            <a:endParaRPr kumimoji="1" lang="en-US" altLang="ja-JP" dirty="0" smtClean="0"/>
          </a:p>
          <a:p>
            <a:r>
              <a:rPr kumimoji="1" lang="ja-JP" altLang="en-US" dirty="0" smtClean="0"/>
              <a:t>晴ればれｅネットの登録・ログインはこちらからの表示がありますので、クリックしてアクセスしてください。</a:t>
            </a:r>
            <a:endParaRPr kumimoji="1" lang="en-US" altLang="ja-JP" dirty="0" smtClean="0"/>
          </a:p>
          <a:p>
            <a:r>
              <a:rPr kumimoji="1" lang="ja-JP" altLang="en-US" dirty="0" smtClean="0"/>
              <a:t>または、ケータイかタブレットで右下の</a:t>
            </a:r>
            <a:r>
              <a:rPr kumimoji="1" lang="en-US" altLang="ja-JP" dirty="0" smtClean="0"/>
              <a:t>QR</a:t>
            </a:r>
            <a:r>
              <a:rPr kumimoji="1" lang="ja-JP" altLang="en-US" dirty="0" smtClean="0"/>
              <a:t>コードをカメラ機能で読み取り、晴ればれｅネットへアクセスしてください。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2</a:t>
            </a:fld>
            <a:endParaRPr kumimoji="1" lang="ja-JP" altLang="en-US"/>
          </a:p>
        </p:txBody>
      </p:sp>
    </p:spTree>
    <p:extLst>
      <p:ext uri="{BB962C8B-B14F-4D97-AF65-F5344CB8AC3E}">
        <p14:creationId xmlns:p14="http://schemas.microsoft.com/office/powerpoint/2010/main" val="218133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ステップ</a:t>
            </a:r>
            <a:r>
              <a:rPr kumimoji="1" lang="en-US" altLang="ja-JP" dirty="0" smtClean="0"/>
              <a:t>2</a:t>
            </a:r>
            <a:r>
              <a:rPr kumimoji="1" lang="ja-JP" altLang="en-US" dirty="0" smtClean="0"/>
              <a:t>　晴ればれｅネットの画面を開く</a:t>
            </a:r>
            <a:endParaRPr kumimoji="1" lang="en-US" altLang="ja-JP" dirty="0" smtClean="0"/>
          </a:p>
          <a:p>
            <a:r>
              <a:rPr kumimoji="1" lang="ja-JP" altLang="en-US" dirty="0" smtClean="0"/>
              <a:t>晴ればれｅネットの画面に移行したら、登録、ログイン画面が表示されます。</a:t>
            </a:r>
            <a:endParaRPr kumimoji="1" lang="en-US" altLang="ja-JP" dirty="0" smtClean="0"/>
          </a:p>
          <a:p>
            <a:r>
              <a:rPr kumimoji="1" lang="ja-JP" altLang="en-US" dirty="0" smtClean="0"/>
              <a:t>「新規ユーザー登録へ」をクリックしてください。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3</a:t>
            </a:fld>
            <a:endParaRPr kumimoji="1" lang="ja-JP" altLang="en-US"/>
          </a:p>
        </p:txBody>
      </p:sp>
    </p:spTree>
    <p:extLst>
      <p:ext uri="{BB962C8B-B14F-4D97-AF65-F5344CB8AC3E}">
        <p14:creationId xmlns:p14="http://schemas.microsoft.com/office/powerpoint/2010/main" val="218318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ステップ</a:t>
            </a:r>
            <a:r>
              <a:rPr kumimoji="1" lang="en-US" altLang="ja-JP" dirty="0" smtClean="0"/>
              <a:t>3</a:t>
            </a:r>
            <a:r>
              <a:rPr kumimoji="1" lang="ja-JP" altLang="en-US" dirty="0" smtClean="0"/>
              <a:t>　会員申し込みを行う</a:t>
            </a:r>
            <a:endParaRPr kumimoji="1" lang="en-US" altLang="ja-JP" dirty="0" smtClean="0"/>
          </a:p>
          <a:p>
            <a:r>
              <a:rPr kumimoji="1" lang="ja-JP" altLang="en-US" dirty="0" smtClean="0"/>
              <a:t>「新規ユーザー登録のお申込み」画面が表示されます。</a:t>
            </a:r>
            <a:endParaRPr kumimoji="1" lang="en-US" altLang="ja-JP" dirty="0" smtClean="0"/>
          </a:p>
          <a:p>
            <a:r>
              <a:rPr kumimoji="1" lang="ja-JP" altLang="en-US" dirty="0" smtClean="0"/>
              <a:t>「ご案内先メールアドレス」、「ご案内先メールアドレス確認」の二箇所へ</a:t>
            </a:r>
            <a:r>
              <a:rPr kumimoji="1" lang="en-US" altLang="ja-JP" dirty="0" smtClean="0"/>
              <a:t>E</a:t>
            </a:r>
            <a:r>
              <a:rPr kumimoji="1" lang="ja-JP" altLang="en-US" dirty="0" smtClean="0"/>
              <a:t>メールアドレスを入力してください。</a:t>
            </a:r>
            <a:endParaRPr kumimoji="1" lang="en-US" altLang="ja-JP" dirty="0" smtClean="0"/>
          </a:p>
          <a:p>
            <a:r>
              <a:rPr kumimoji="1" lang="ja-JP" altLang="en-US" dirty="0" smtClean="0"/>
              <a:t>入力ができましたら、「ご案内メールを送信する」をクリックしてください。</a:t>
            </a:r>
            <a:endParaRPr kumimoji="1" lang="en-US" altLang="ja-JP" dirty="0" smtClean="0"/>
          </a:p>
          <a:p>
            <a:r>
              <a:rPr kumimoji="1" lang="ja-JP" altLang="en-US" dirty="0" smtClean="0"/>
              <a:t>「新規登録用のメールを送信しました」と表示されます。</a:t>
            </a:r>
            <a:endParaRPr kumimoji="1" lang="en-US" altLang="ja-JP" dirty="0" smtClean="0"/>
          </a:p>
          <a:p>
            <a:r>
              <a:rPr kumimoji="1" lang="ja-JP" altLang="en-US" dirty="0" smtClean="0"/>
              <a:t>数分後に新規登録用の</a:t>
            </a:r>
            <a:r>
              <a:rPr kumimoji="1" lang="en-US" altLang="ja-JP" dirty="0" smtClean="0"/>
              <a:t>E</a:t>
            </a:r>
            <a:r>
              <a:rPr kumimoji="1" lang="ja-JP" altLang="en-US" dirty="0" smtClean="0"/>
              <a:t>メールが届きます。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4</a:t>
            </a:fld>
            <a:endParaRPr kumimoji="1" lang="ja-JP" altLang="en-US"/>
          </a:p>
        </p:txBody>
      </p:sp>
    </p:spTree>
    <p:extLst>
      <p:ext uri="{BB962C8B-B14F-4D97-AF65-F5344CB8AC3E}">
        <p14:creationId xmlns:p14="http://schemas.microsoft.com/office/powerpoint/2010/main" val="134158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届いた新規登録用</a:t>
            </a:r>
            <a:r>
              <a:rPr kumimoji="1" lang="en-US" altLang="ja-JP" dirty="0" smtClean="0"/>
              <a:t>E</a:t>
            </a:r>
            <a:r>
              <a:rPr kumimoji="1" lang="ja-JP" altLang="en-US" dirty="0" smtClean="0"/>
              <a:t>メールを開いていただきますと、</a:t>
            </a:r>
            <a:r>
              <a:rPr kumimoji="1" lang="en-US" altLang="ja-JP" dirty="0" smtClean="0"/>
              <a:t>URL</a:t>
            </a:r>
            <a:r>
              <a:rPr kumimoji="1" lang="ja-JP" altLang="en-US" dirty="0" smtClean="0"/>
              <a:t>が記載されていますのでクリックしてください。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5</a:t>
            </a:fld>
            <a:endParaRPr kumimoji="1" lang="ja-JP" altLang="en-US"/>
          </a:p>
        </p:txBody>
      </p:sp>
    </p:spTree>
    <p:extLst>
      <p:ext uri="{BB962C8B-B14F-4D97-AF65-F5344CB8AC3E}">
        <p14:creationId xmlns:p14="http://schemas.microsoft.com/office/powerpoint/2010/main" val="40605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URL</a:t>
            </a:r>
            <a:r>
              <a:rPr kumimoji="1" lang="ja-JP" altLang="en-US" dirty="0" smtClean="0"/>
              <a:t>をクリックしていただきまと、「お客様情報の入力」画面が表示されます。</a:t>
            </a:r>
            <a:endParaRPr kumimoji="1" lang="en-US" altLang="ja-JP" dirty="0" smtClean="0"/>
          </a:p>
          <a:p>
            <a:r>
              <a:rPr kumimoji="1" lang="ja-JP" altLang="en-US" dirty="0" smtClean="0"/>
              <a:t>お名前、住所、電話番号を入力して、都道府県は岡山を選択、</a:t>
            </a:r>
            <a:r>
              <a:rPr kumimoji="1" lang="en-US" altLang="ja-JP" dirty="0" smtClean="0"/>
              <a:t>JA</a:t>
            </a:r>
            <a:r>
              <a:rPr kumimoji="1" lang="ja-JP" altLang="en-US" dirty="0" smtClean="0"/>
              <a:t>名は</a:t>
            </a:r>
            <a:r>
              <a:rPr kumimoji="1" lang="en-US" altLang="ja-JP" dirty="0" smtClean="0"/>
              <a:t>JA</a:t>
            </a:r>
            <a:r>
              <a:rPr kumimoji="1" lang="ja-JP" altLang="en-US" dirty="0" smtClean="0"/>
              <a:t>晴れの国岡山本店経済部を選択してください。</a:t>
            </a:r>
            <a:endParaRPr kumimoji="1" lang="en-US" altLang="ja-JP" dirty="0" smtClean="0"/>
          </a:p>
          <a:p>
            <a:r>
              <a:rPr kumimoji="1" lang="ja-JP" altLang="en-US" dirty="0" smtClean="0"/>
              <a:t>「お客様情報の確認へ」をクリックして内容を確認してください。</a:t>
            </a:r>
            <a:endParaRPr kumimoji="1" lang="en-US" altLang="ja-JP" dirty="0" smtClean="0"/>
          </a:p>
          <a:p>
            <a:r>
              <a:rPr kumimoji="1" lang="ja-JP" altLang="en-US" dirty="0" smtClean="0"/>
              <a:t>「お申込み完了」と表示されましたら、会員申込みの完了です。</a:t>
            </a:r>
            <a:endParaRPr kumimoji="1" lang="en-US" altLang="ja-JP" dirty="0" smtClean="0"/>
          </a:p>
          <a:p>
            <a:r>
              <a:rPr kumimoji="1" lang="ja-JP" altLang="en-US" dirty="0" smtClean="0"/>
              <a:t>お申込みいただいた情報と当組合の情報とのマッチング作業を行いますので、登録完了まで</a:t>
            </a:r>
            <a:r>
              <a:rPr kumimoji="1" lang="en-US" altLang="ja-JP" dirty="0" smtClean="0"/>
              <a:t>1</a:t>
            </a:r>
            <a:r>
              <a:rPr kumimoji="1" lang="ja-JP" altLang="en-US" dirty="0" smtClean="0"/>
              <a:t>日～</a:t>
            </a:r>
            <a:r>
              <a:rPr kumimoji="1" lang="en-US" altLang="ja-JP" dirty="0" smtClean="0"/>
              <a:t>3</a:t>
            </a:r>
            <a:r>
              <a:rPr kumimoji="1" lang="ja-JP" altLang="en-US" dirty="0" smtClean="0"/>
              <a:t>日程度お時間をいただきますのでご了承ください。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6</a:t>
            </a:fld>
            <a:endParaRPr kumimoji="1" lang="ja-JP" altLang="en-US"/>
          </a:p>
        </p:txBody>
      </p:sp>
    </p:spTree>
    <p:extLst>
      <p:ext uri="{BB962C8B-B14F-4D97-AF65-F5344CB8AC3E}">
        <p14:creationId xmlns:p14="http://schemas.microsoft.com/office/powerpoint/2010/main" val="84491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ステップ</a:t>
            </a:r>
            <a:r>
              <a:rPr kumimoji="1" lang="en-US" altLang="ja-JP" dirty="0" smtClean="0"/>
              <a:t>4</a:t>
            </a:r>
            <a:r>
              <a:rPr kumimoji="1" lang="ja-JP" altLang="en-US" dirty="0" smtClean="0"/>
              <a:t>　初回ログインをして会員登録完了</a:t>
            </a:r>
            <a:endParaRPr kumimoji="1" lang="en-US" altLang="ja-JP" dirty="0" smtClean="0"/>
          </a:p>
          <a:p>
            <a:r>
              <a:rPr kumimoji="1" lang="ja-JP" altLang="en-US" dirty="0" smtClean="0"/>
              <a:t>お申込みから</a:t>
            </a:r>
            <a:r>
              <a:rPr kumimoji="1" lang="en-US" altLang="ja-JP" dirty="0" smtClean="0"/>
              <a:t>1~3</a:t>
            </a:r>
            <a:r>
              <a:rPr kumimoji="1" lang="ja-JP" altLang="en-US" dirty="0" smtClean="0"/>
              <a:t>日後に会員登録完了の</a:t>
            </a:r>
            <a:r>
              <a:rPr kumimoji="1" lang="en-US" altLang="ja-JP" dirty="0" smtClean="0"/>
              <a:t>E</a:t>
            </a:r>
            <a:r>
              <a:rPr kumimoji="1" lang="ja-JP" altLang="en-US" dirty="0" smtClean="0"/>
              <a:t>メールが届きます。</a:t>
            </a:r>
            <a:endParaRPr kumimoji="1" lang="en-US" altLang="ja-JP" dirty="0" smtClean="0"/>
          </a:p>
          <a:p>
            <a:r>
              <a:rPr kumimoji="1" lang="en-US" altLang="ja-JP" dirty="0" smtClean="0"/>
              <a:t>E</a:t>
            </a:r>
            <a:r>
              <a:rPr kumimoji="1" lang="ja-JP" altLang="en-US" dirty="0" smtClean="0"/>
              <a:t>メールに初回ログインの</a:t>
            </a:r>
            <a:r>
              <a:rPr kumimoji="1" lang="en-US" altLang="ja-JP" dirty="0" smtClean="0"/>
              <a:t>URL</a:t>
            </a:r>
            <a:r>
              <a:rPr kumimoji="1" lang="ja-JP" altLang="en-US" dirty="0" smtClean="0"/>
              <a:t>が記載されていますので、クリックしてください。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7</a:t>
            </a:fld>
            <a:endParaRPr kumimoji="1" lang="ja-JP" altLang="en-US"/>
          </a:p>
        </p:txBody>
      </p:sp>
    </p:spTree>
    <p:extLst>
      <p:ext uri="{BB962C8B-B14F-4D97-AF65-F5344CB8AC3E}">
        <p14:creationId xmlns:p14="http://schemas.microsoft.com/office/powerpoint/2010/main" val="221184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URL</a:t>
            </a:r>
            <a:r>
              <a:rPr kumimoji="1" lang="ja-JP" altLang="en-US" dirty="0" smtClean="0"/>
              <a:t>をクリックしていただきますと、「パスワード変更」画面が表示されます。</a:t>
            </a:r>
            <a:endParaRPr kumimoji="1" lang="en-US" altLang="ja-JP" dirty="0" smtClean="0"/>
          </a:p>
          <a:p>
            <a:r>
              <a:rPr kumimoji="1" lang="ja-JP" altLang="en-US" dirty="0" smtClean="0"/>
              <a:t>新しくパスワードを設定していただき、「変更する」をクリックしてください。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8</a:t>
            </a:fld>
            <a:endParaRPr kumimoji="1" lang="ja-JP" altLang="en-US"/>
          </a:p>
        </p:txBody>
      </p:sp>
    </p:spTree>
    <p:extLst>
      <p:ext uri="{BB962C8B-B14F-4D97-AF65-F5344CB8AC3E}">
        <p14:creationId xmlns:p14="http://schemas.microsoft.com/office/powerpoint/2010/main" val="378992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「利用規約、プライバシーポリシー」の画面が表示されます。</a:t>
            </a:r>
            <a:endParaRPr kumimoji="1" lang="en-US" altLang="ja-JP" dirty="0" smtClean="0"/>
          </a:p>
          <a:p>
            <a:r>
              <a:rPr kumimoji="1" lang="ja-JP" altLang="en-US" dirty="0" smtClean="0"/>
              <a:t>利用規約、プライバシーポリシーを読んでいただき、「同意する」に二箇所チェックをしてください。</a:t>
            </a:r>
            <a:endParaRPr kumimoji="1" lang="en-US" altLang="ja-JP" dirty="0" smtClean="0"/>
          </a:p>
          <a:p>
            <a:r>
              <a:rPr kumimoji="1" lang="ja-JP" altLang="en-US" dirty="0" smtClean="0"/>
              <a:t>同意していただきましたら、注文ページへ移行します。</a:t>
            </a:r>
            <a:endParaRPr kumimoji="1" lang="en-US" altLang="ja-JP" dirty="0" smtClean="0"/>
          </a:p>
          <a:p>
            <a:r>
              <a:rPr kumimoji="1" lang="ja-JP" altLang="en-US" dirty="0" smtClean="0"/>
              <a:t>「予約注文入力」画面が表示されたら、会員登録完了です。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AD0CD8C-0736-477F-94A1-17A24E1F55A4}" type="slidenum">
              <a:rPr kumimoji="1" lang="ja-JP" altLang="en-US" smtClean="0"/>
              <a:t>9</a:t>
            </a:fld>
            <a:endParaRPr kumimoji="1" lang="ja-JP" altLang="en-US"/>
          </a:p>
        </p:txBody>
      </p:sp>
    </p:spTree>
    <p:extLst>
      <p:ext uri="{BB962C8B-B14F-4D97-AF65-F5344CB8AC3E}">
        <p14:creationId xmlns:p14="http://schemas.microsoft.com/office/powerpoint/2010/main" val="78882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237428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390530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32878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422843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350476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98359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83217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266442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53225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58456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79A7AC-5DA2-4F7E-AB87-16A381D5D71C}" type="datetimeFigureOut">
              <a:rPr kumimoji="1" lang="ja-JP" altLang="en-US" smtClean="0"/>
              <a:t>2025/6/6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258320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9A7AC-5DA2-4F7E-AB87-16A381D5D71C}" type="datetimeFigureOut">
              <a:rPr kumimoji="1" lang="ja-JP" altLang="en-US" smtClean="0"/>
              <a:t>2025/6/6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600A2-F3B8-46FD-856C-611517ACEF66}" type="slidenum">
              <a:rPr kumimoji="1" lang="ja-JP" altLang="en-US" smtClean="0"/>
              <a:t>‹#›</a:t>
            </a:fld>
            <a:endParaRPr kumimoji="1" lang="ja-JP" altLang="en-US"/>
          </a:p>
        </p:txBody>
      </p:sp>
    </p:spTree>
    <p:extLst>
      <p:ext uri="{BB962C8B-B14F-4D97-AF65-F5344CB8AC3E}">
        <p14:creationId xmlns:p14="http://schemas.microsoft.com/office/powerpoint/2010/main" val="92094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9.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10491" y="1971449"/>
            <a:ext cx="9144000" cy="2387600"/>
          </a:xfrm>
        </p:spPr>
        <p:txBody>
          <a:bodyPr>
            <a:normAutofit/>
          </a:bodyPr>
          <a:lstStyle/>
          <a:p>
            <a:r>
              <a:rPr kumimoji="1" lang="ja-JP" altLang="en-US" dirty="0" smtClean="0">
                <a:latin typeface="AR P丸ゴシック体E" panose="020F0900000000000000" pitchFamily="50" charset="-128"/>
                <a:ea typeface="AR P丸ゴシック体E" panose="020F0900000000000000" pitchFamily="50" charset="-128"/>
              </a:rPr>
              <a:t>晴ればれｅネット</a:t>
            </a:r>
            <a:r>
              <a:rPr kumimoji="1" lang="en-US" altLang="ja-JP" dirty="0" smtClean="0">
                <a:latin typeface="AR P丸ゴシック体E" panose="020F0900000000000000" pitchFamily="50" charset="-128"/>
                <a:ea typeface="AR P丸ゴシック体E" panose="020F0900000000000000" pitchFamily="50" charset="-128"/>
              </a:rPr>
              <a:t/>
            </a:r>
            <a:br>
              <a:rPr kumimoji="1" lang="en-US" altLang="ja-JP" dirty="0" smtClean="0">
                <a:latin typeface="AR P丸ゴシック体E" panose="020F0900000000000000" pitchFamily="50" charset="-128"/>
                <a:ea typeface="AR P丸ゴシック体E" panose="020F0900000000000000" pitchFamily="50" charset="-128"/>
              </a:rPr>
            </a:br>
            <a:r>
              <a:rPr lang="ja-JP" altLang="en-US" dirty="0" smtClean="0">
                <a:latin typeface="AR P丸ゴシック体E" panose="020F0900000000000000" pitchFamily="50" charset="-128"/>
                <a:ea typeface="AR P丸ゴシック体E" panose="020F0900000000000000" pitchFamily="50" charset="-128"/>
              </a:rPr>
              <a:t>かんたん操作ガイド</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623366" y="796655"/>
            <a:ext cx="3865199" cy="798645"/>
          </a:xfrm>
          <a:prstGeom prst="rect">
            <a:avLst/>
          </a:prstGeom>
        </p:spPr>
      </p:pic>
      <p:sp>
        <p:nvSpPr>
          <p:cNvPr id="7" name="フローチャート: 代替処理 6"/>
          <p:cNvSpPr/>
          <p:nvPr/>
        </p:nvSpPr>
        <p:spPr>
          <a:xfrm>
            <a:off x="4003765" y="4839701"/>
            <a:ext cx="3557452" cy="1045028"/>
          </a:xfrm>
          <a:prstGeom prst="flowChartAlternateProcess">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4000" dirty="0" smtClean="0">
                <a:latin typeface="AR P丸ゴシック体E" panose="020F0900000000000000" pitchFamily="50" charset="-128"/>
                <a:ea typeface="AR P丸ゴシック体E" panose="020F0900000000000000" pitchFamily="50" charset="-128"/>
              </a:rPr>
              <a:t>会員登録編</a:t>
            </a:r>
            <a:endParaRPr kumimoji="1" lang="ja-JP" altLang="en-US" sz="4000" dirty="0">
              <a:latin typeface="AR P丸ゴシック体E" panose="020F0900000000000000" pitchFamily="50" charset="-128"/>
              <a:ea typeface="AR P丸ゴシック体E" panose="020F0900000000000000" pitchFamily="50" charset="-128"/>
            </a:endParaRPr>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15761072"/>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Picture 1" descr="2a0729e5-f093-4cf1-9e61-1d1cc7ffc272-2.png"/>
          <p:cNvPicPr>
            <a:picLocks noGrp="1" noChangeAspect="1"/>
          </p:cNvPicPr>
          <p:nvPr>
            <p:ph idx="1"/>
          </p:nvPr>
        </p:nvPicPr>
        <p:blipFill rotWithShape="1">
          <a:blip r:embed="rId5"/>
          <a:srcRect l="4583" t="10556" r="49687" b="68194"/>
          <a:stretch/>
        </p:blipFill>
        <p:spPr>
          <a:xfrm>
            <a:off x="682858" y="1447476"/>
            <a:ext cx="7082210" cy="4264896"/>
          </a:xfrm>
          <a:prstGeom prst="rect">
            <a:avLst/>
          </a:prstGeom>
        </p:spPr>
      </p:pic>
      <p:pic>
        <p:nvPicPr>
          <p:cNvPr id="5" name="図 4"/>
          <p:cNvPicPr>
            <a:picLocks noChangeAspect="1"/>
          </p:cNvPicPr>
          <p:nvPr/>
        </p:nvPicPr>
        <p:blipFill>
          <a:blip r:embed="rId6"/>
          <a:stretch>
            <a:fillRect/>
          </a:stretch>
        </p:blipFill>
        <p:spPr>
          <a:xfrm>
            <a:off x="8875755" y="4018740"/>
            <a:ext cx="2478045" cy="2466015"/>
          </a:xfrm>
          <a:prstGeom prst="rect">
            <a:avLst/>
          </a:prstGeom>
        </p:spPr>
      </p:pic>
      <p:sp>
        <p:nvSpPr>
          <p:cNvPr id="6" name="テキスト ボックス 5"/>
          <p:cNvSpPr txBox="1"/>
          <p:nvPr/>
        </p:nvSpPr>
        <p:spPr>
          <a:xfrm>
            <a:off x="1020071" y="2051072"/>
            <a:ext cx="6278667" cy="954107"/>
          </a:xfrm>
          <a:prstGeom prst="rect">
            <a:avLst/>
          </a:prstGeom>
          <a:solidFill>
            <a:schemeClr val="bg1"/>
          </a:solidFill>
        </p:spPr>
        <p:txBody>
          <a:bodyPr wrap="square" rtlCol="0">
            <a:spAutoFit/>
          </a:bodyPr>
          <a:lstStyle/>
          <a:p>
            <a:r>
              <a:rPr kumimoji="1" lang="en-US" altLang="ja-JP" sz="2800" b="1" dirty="0" smtClean="0">
                <a:solidFill>
                  <a:schemeClr val="accent6"/>
                </a:solidFill>
                <a:latin typeface="AR P丸ゴシック体E" panose="020F0900000000000000" pitchFamily="50" charset="-128"/>
                <a:ea typeface="AR P丸ゴシック体E" panose="020F0900000000000000" pitchFamily="50" charset="-128"/>
              </a:rPr>
              <a:t>JA</a:t>
            </a:r>
            <a:r>
              <a:rPr kumimoji="1" lang="ja-JP" altLang="en-US" sz="2800" b="1" dirty="0" smtClean="0">
                <a:solidFill>
                  <a:schemeClr val="accent6"/>
                </a:solidFill>
                <a:latin typeface="AR P丸ゴシック体E" panose="020F0900000000000000" pitchFamily="50" charset="-128"/>
                <a:ea typeface="AR P丸ゴシック体E" panose="020F0900000000000000" pitchFamily="50" charset="-128"/>
              </a:rPr>
              <a:t>のホームページもしくは</a:t>
            </a:r>
            <a:endParaRPr kumimoji="1" lang="en-US" altLang="ja-JP" sz="2800" b="1" dirty="0" smtClean="0">
              <a:solidFill>
                <a:schemeClr val="accent6"/>
              </a:solidFill>
              <a:latin typeface="AR P丸ゴシック体E" panose="020F0900000000000000" pitchFamily="50" charset="-128"/>
              <a:ea typeface="AR P丸ゴシック体E" panose="020F0900000000000000" pitchFamily="50" charset="-128"/>
            </a:endParaRPr>
          </a:p>
          <a:p>
            <a:r>
              <a:rPr kumimoji="1" lang="ja-JP" altLang="en-US" sz="2800" b="1" dirty="0" smtClean="0">
                <a:solidFill>
                  <a:schemeClr val="accent6"/>
                </a:solidFill>
                <a:latin typeface="AR P丸ゴシック体E" panose="020F0900000000000000" pitchFamily="50" charset="-128"/>
                <a:ea typeface="AR P丸ゴシック体E" panose="020F0900000000000000" pitchFamily="50" charset="-128"/>
              </a:rPr>
              <a:t>右下の</a:t>
            </a:r>
            <a:r>
              <a:rPr kumimoji="1" lang="en-US" altLang="ja-JP" sz="2800" b="1" dirty="0" smtClean="0">
                <a:solidFill>
                  <a:schemeClr val="accent6"/>
                </a:solidFill>
                <a:latin typeface="AR P丸ゴシック体E" panose="020F0900000000000000" pitchFamily="50" charset="-128"/>
                <a:ea typeface="AR P丸ゴシック体E" panose="020F0900000000000000" pitchFamily="50" charset="-128"/>
              </a:rPr>
              <a:t>QR</a:t>
            </a:r>
            <a:r>
              <a:rPr kumimoji="1" lang="ja-JP" altLang="en-US" sz="2800" b="1" dirty="0" smtClean="0">
                <a:solidFill>
                  <a:schemeClr val="accent6"/>
                </a:solidFill>
                <a:latin typeface="AR P丸ゴシック体E" panose="020F0900000000000000" pitchFamily="50" charset="-128"/>
                <a:ea typeface="AR P丸ゴシック体E" panose="020F0900000000000000" pitchFamily="50" charset="-128"/>
              </a:rPr>
              <a:t>コードから開く</a:t>
            </a:r>
            <a:endParaRPr kumimoji="1" lang="ja-JP" altLang="en-US" sz="2800" b="1" dirty="0">
              <a:solidFill>
                <a:schemeClr val="accent6"/>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1020071" y="2964145"/>
            <a:ext cx="6080024" cy="2246769"/>
          </a:xfrm>
          <a:prstGeom prst="rect">
            <a:avLst/>
          </a:prstGeom>
          <a:solidFill>
            <a:schemeClr val="bg1"/>
          </a:solidFill>
        </p:spPr>
        <p:txBody>
          <a:bodyPr wrap="square" rtlCol="0">
            <a:spAutoFit/>
          </a:bodyPr>
          <a:lstStyle/>
          <a:p>
            <a:endParaRPr kumimoji="1" lang="en-US" altLang="ja-JP" sz="2000" dirty="0" smtClean="0"/>
          </a:p>
          <a:p>
            <a:r>
              <a:rPr kumimoji="1" lang="en-US" altLang="ja-JP" sz="2000" dirty="0" smtClean="0"/>
              <a:t>JA</a:t>
            </a:r>
            <a:r>
              <a:rPr kumimoji="1" lang="ja-JP" altLang="en-US" sz="2000" dirty="0" smtClean="0"/>
              <a:t>晴れの国岡山のホームページ内にある「晴ればれｅネット」のリンク情報をクリックしてください。</a:t>
            </a:r>
            <a:endParaRPr kumimoji="1" lang="en-US" altLang="ja-JP" sz="2000" dirty="0" smtClean="0"/>
          </a:p>
          <a:p>
            <a:r>
              <a:rPr kumimoji="1" lang="ja-JP" altLang="en-US" sz="2000" dirty="0" smtClean="0"/>
              <a:t>または、右下の</a:t>
            </a:r>
            <a:r>
              <a:rPr kumimoji="1" lang="en-US" altLang="ja-JP" sz="2000" dirty="0" smtClean="0"/>
              <a:t>QR</a:t>
            </a:r>
            <a:r>
              <a:rPr kumimoji="1" lang="ja-JP" altLang="en-US" sz="2000" dirty="0" smtClean="0"/>
              <a:t>コードを</a:t>
            </a:r>
            <a:endParaRPr kumimoji="1" lang="en-US" altLang="ja-JP" sz="2000" dirty="0" smtClean="0"/>
          </a:p>
          <a:p>
            <a:r>
              <a:rPr kumimoji="1" lang="ja-JP" altLang="en-US" sz="2000" dirty="0" smtClean="0"/>
              <a:t>読み込んでください。</a:t>
            </a:r>
            <a:endParaRPr kumimoji="1" lang="en-US" altLang="ja-JP" sz="2000" dirty="0" smtClean="0"/>
          </a:p>
          <a:p>
            <a:endParaRPr kumimoji="1" lang="en-US" altLang="ja-JP" sz="2000" dirty="0" smtClean="0"/>
          </a:p>
          <a:p>
            <a:endParaRPr lang="en-US" altLang="ja-JP" sz="2000" dirty="0"/>
          </a:p>
        </p:txBody>
      </p:sp>
      <p:pic>
        <p:nvPicPr>
          <p:cNvPr id="8" name="図 7"/>
          <p:cNvPicPr>
            <a:picLocks noChangeAspect="1"/>
          </p:cNvPicPr>
          <p:nvPr/>
        </p:nvPicPr>
        <p:blipFill rotWithShape="1">
          <a:blip r:embed="rId7"/>
          <a:srcRect l="3731" t="11177" r="7396" b="18060"/>
          <a:stretch/>
        </p:blipFill>
        <p:spPr>
          <a:xfrm>
            <a:off x="7564455" y="1303068"/>
            <a:ext cx="4627545" cy="1482436"/>
          </a:xfrm>
          <a:prstGeom prst="rect">
            <a:avLst/>
          </a:prstGeom>
        </p:spPr>
      </p:pic>
      <p:pic>
        <p:nvPicPr>
          <p:cNvPr id="11" name="図 10"/>
          <p:cNvPicPr>
            <a:picLocks noChangeAspect="1"/>
          </p:cNvPicPr>
          <p:nvPr/>
        </p:nvPicPr>
        <p:blipFill rotWithShape="1">
          <a:blip r:embed="rId8"/>
          <a:srcRect t="5176" b="8640"/>
          <a:stretch/>
        </p:blipFill>
        <p:spPr>
          <a:xfrm>
            <a:off x="4527127" y="3973777"/>
            <a:ext cx="2771611" cy="1427018"/>
          </a:xfrm>
          <a:prstGeom prst="rect">
            <a:avLst/>
          </a:prstGeom>
        </p:spPr>
      </p:pic>
      <p:sp>
        <p:nvSpPr>
          <p:cNvPr id="14" name="円形吹き出し 13"/>
          <p:cNvSpPr/>
          <p:nvPr/>
        </p:nvSpPr>
        <p:spPr>
          <a:xfrm rot="16200000" flipH="1">
            <a:off x="4402980" y="2704669"/>
            <a:ext cx="961766" cy="6844936"/>
          </a:xfrm>
          <a:prstGeom prst="wedgeEllipseCallout">
            <a:avLst>
              <a:gd name="adj1" fmla="val -64049"/>
              <a:gd name="adj2" fmla="val 52178"/>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2021541" y="5942471"/>
            <a:ext cx="5724644" cy="369332"/>
          </a:xfrm>
          <a:prstGeom prst="rect">
            <a:avLst/>
          </a:prstGeom>
          <a:noFill/>
        </p:spPr>
        <p:txBody>
          <a:bodyPr wrap="none" rtlCol="0">
            <a:spAutoFit/>
          </a:bodyPr>
          <a:lstStyle/>
          <a:p>
            <a:r>
              <a:rPr kumimoji="1" lang="ja-JP" altLang="en-US" b="1" dirty="0" smtClean="0"/>
              <a:t>ケータイ・タブレットのカメラで読み取り</a:t>
            </a:r>
            <a:r>
              <a:rPr lang="ja-JP" altLang="en-US" b="1" dirty="0" smtClean="0"/>
              <a:t>アクセス！</a:t>
            </a:r>
            <a:endParaRPr kumimoji="1" lang="ja-JP" altLang="en-US" b="1" dirty="0"/>
          </a:p>
        </p:txBody>
      </p:sp>
      <p:sp>
        <p:nvSpPr>
          <p:cNvPr id="16" name="楕円 15"/>
          <p:cNvSpPr/>
          <p:nvPr/>
        </p:nvSpPr>
        <p:spPr>
          <a:xfrm>
            <a:off x="9846183" y="2974077"/>
            <a:ext cx="1999270" cy="632593"/>
          </a:xfrm>
          <a:prstGeom prst="ellipse">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0069981" y="3131730"/>
            <a:ext cx="1775472" cy="369332"/>
          </a:xfrm>
          <a:prstGeom prst="rect">
            <a:avLst/>
          </a:prstGeom>
          <a:noFill/>
        </p:spPr>
        <p:txBody>
          <a:bodyPr wrap="square" rtlCol="0">
            <a:spAutoFit/>
          </a:bodyPr>
          <a:lstStyle/>
          <a:p>
            <a:pPr algn="ctr"/>
            <a:r>
              <a:rPr kumimoji="1" lang="ja-JP" altLang="en-US" b="1" dirty="0" smtClean="0"/>
              <a:t>クリック！！</a:t>
            </a:r>
            <a:endParaRPr kumimoji="1" lang="en-US" altLang="ja-JP" b="1" dirty="0" smtClean="0"/>
          </a:p>
        </p:txBody>
      </p:sp>
      <p:sp>
        <p:nvSpPr>
          <p:cNvPr id="9" name="下矢印 8"/>
          <p:cNvSpPr/>
          <p:nvPr/>
        </p:nvSpPr>
        <p:spPr>
          <a:xfrm rot="8900926">
            <a:off x="9748082" y="2278510"/>
            <a:ext cx="675177" cy="9306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オーディオ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40751763"/>
      </p:ext>
    </p:extLst>
  </p:cSld>
  <p:clrMapOvr>
    <a:masterClrMapping/>
  </p:clrMapOvr>
  <mc:AlternateContent xmlns:mc="http://schemas.openxmlformats.org/markup-compatibility/2006">
    <mc:Choice xmlns:p14="http://schemas.microsoft.com/office/powerpoint/2010/main" Requires="p14">
      <p:transition spd="slow" p14:dur="2000" advClick="0" advTm="45000"/>
    </mc:Choice>
    <mc:Fallback>
      <p:transition spd="slow" advClick="0"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12" name="図 11"/>
          <p:cNvPicPr>
            <a:picLocks noChangeAspect="1"/>
          </p:cNvPicPr>
          <p:nvPr/>
        </p:nvPicPr>
        <p:blipFill>
          <a:blip r:embed="rId5"/>
          <a:stretch>
            <a:fillRect/>
          </a:stretch>
        </p:blipFill>
        <p:spPr>
          <a:xfrm>
            <a:off x="613954" y="1436916"/>
            <a:ext cx="6719713" cy="4304978"/>
          </a:xfrm>
          <a:prstGeom prst="rect">
            <a:avLst/>
          </a:prstGeom>
        </p:spPr>
      </p:pic>
      <p:sp>
        <p:nvSpPr>
          <p:cNvPr id="15" name="テキスト ボックス 14"/>
          <p:cNvSpPr txBox="1"/>
          <p:nvPr/>
        </p:nvSpPr>
        <p:spPr>
          <a:xfrm>
            <a:off x="1015940" y="2081868"/>
            <a:ext cx="5358733" cy="523220"/>
          </a:xfrm>
          <a:prstGeom prst="rect">
            <a:avLst/>
          </a:prstGeom>
          <a:solidFill>
            <a:schemeClr val="bg1"/>
          </a:solidFill>
        </p:spPr>
        <p:txBody>
          <a:bodyPr wrap="square" rtlCol="0">
            <a:spAutoFit/>
          </a:bodyPr>
          <a:lstStyle/>
          <a:p>
            <a:r>
              <a:rPr kumimoji="1" lang="ja-JP" altLang="en-US" sz="2800" b="1" dirty="0" smtClean="0">
                <a:solidFill>
                  <a:schemeClr val="accent6"/>
                </a:solidFill>
                <a:latin typeface="AR P丸ゴシック体E" panose="020F0900000000000000" pitchFamily="50" charset="-128"/>
                <a:ea typeface="AR P丸ゴシック体E" panose="020F0900000000000000" pitchFamily="50" charset="-128"/>
              </a:rPr>
              <a:t>晴ればれｅネットの画面を開く</a:t>
            </a:r>
            <a:endParaRPr kumimoji="1" lang="ja-JP" altLang="en-US" sz="2800" b="1" dirty="0">
              <a:solidFill>
                <a:schemeClr val="accent6"/>
              </a:solidFill>
              <a:latin typeface="AR P丸ゴシック体E" panose="020F0900000000000000" pitchFamily="50" charset="-128"/>
              <a:ea typeface="AR P丸ゴシック体E" panose="020F0900000000000000" pitchFamily="50" charset="-128"/>
            </a:endParaRPr>
          </a:p>
        </p:txBody>
      </p:sp>
      <p:sp>
        <p:nvSpPr>
          <p:cNvPr id="16" name="テキスト ボックス 15"/>
          <p:cNvSpPr txBox="1"/>
          <p:nvPr/>
        </p:nvSpPr>
        <p:spPr>
          <a:xfrm>
            <a:off x="838200" y="2597371"/>
            <a:ext cx="6033247" cy="1323439"/>
          </a:xfrm>
          <a:prstGeom prst="rect">
            <a:avLst/>
          </a:prstGeom>
          <a:solidFill>
            <a:schemeClr val="bg1"/>
          </a:solidFill>
        </p:spPr>
        <p:txBody>
          <a:bodyPr wrap="square" rtlCol="0">
            <a:spAutoFit/>
          </a:bodyPr>
          <a:lstStyle/>
          <a:p>
            <a:endParaRPr kumimoji="1" lang="en-US" altLang="ja-JP" sz="2000" dirty="0" smtClean="0"/>
          </a:p>
          <a:p>
            <a:r>
              <a:rPr kumimoji="1" lang="ja-JP" altLang="en-US" sz="2000" dirty="0" smtClean="0"/>
              <a:t>「晴ればれｅネット」の画面に移行して</a:t>
            </a:r>
            <a:endParaRPr kumimoji="1" lang="en-US" altLang="ja-JP" sz="2000" dirty="0" smtClean="0"/>
          </a:p>
          <a:p>
            <a:r>
              <a:rPr kumimoji="1" lang="ja-JP" altLang="en-US" sz="2000" dirty="0" smtClean="0"/>
              <a:t>「新規ユーザー」をクリックしてください。</a:t>
            </a:r>
            <a:endParaRPr kumimoji="1" lang="en-US" altLang="ja-JP" sz="2000" dirty="0" smtClean="0"/>
          </a:p>
          <a:p>
            <a:endParaRPr kumimoji="1" lang="ja-JP" altLang="en-US" sz="2000" dirty="0"/>
          </a:p>
        </p:txBody>
      </p:sp>
      <p:pic>
        <p:nvPicPr>
          <p:cNvPr id="19" name="図 18"/>
          <p:cNvPicPr>
            <a:picLocks noChangeAspect="1"/>
          </p:cNvPicPr>
          <p:nvPr/>
        </p:nvPicPr>
        <p:blipFill>
          <a:blip r:embed="rId6"/>
          <a:stretch>
            <a:fillRect/>
          </a:stretch>
        </p:blipFill>
        <p:spPr>
          <a:xfrm>
            <a:off x="7513233" y="2105121"/>
            <a:ext cx="4130010" cy="2736724"/>
          </a:xfrm>
          <a:prstGeom prst="rect">
            <a:avLst/>
          </a:prstGeom>
        </p:spPr>
      </p:pic>
      <p:sp>
        <p:nvSpPr>
          <p:cNvPr id="21" name="楕円 20"/>
          <p:cNvSpPr/>
          <p:nvPr/>
        </p:nvSpPr>
        <p:spPr>
          <a:xfrm>
            <a:off x="7618900" y="3061294"/>
            <a:ext cx="1959338" cy="105622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形吹き出し 21"/>
          <p:cNvSpPr/>
          <p:nvPr/>
        </p:nvSpPr>
        <p:spPr>
          <a:xfrm flipV="1">
            <a:off x="7758953" y="4625508"/>
            <a:ext cx="3884290" cy="1344986"/>
          </a:xfrm>
          <a:prstGeom prst="wedgeEllipseCallout">
            <a:avLst>
              <a:gd name="adj1" fmla="val -24397"/>
              <a:gd name="adj2" fmla="val 80213"/>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4" name="テキスト ボックス 23"/>
          <p:cNvSpPr txBox="1"/>
          <p:nvPr/>
        </p:nvSpPr>
        <p:spPr>
          <a:xfrm>
            <a:off x="8012694" y="5113335"/>
            <a:ext cx="3416320" cy="369332"/>
          </a:xfrm>
          <a:prstGeom prst="rect">
            <a:avLst/>
          </a:prstGeom>
          <a:noFill/>
        </p:spPr>
        <p:txBody>
          <a:bodyPr wrap="none" rtlCol="0">
            <a:spAutoFit/>
          </a:bodyPr>
          <a:lstStyle/>
          <a:p>
            <a:r>
              <a:rPr lang="ja-JP" altLang="en-US" b="1" dirty="0" smtClean="0"/>
              <a:t>新規ユーザー</a:t>
            </a:r>
            <a:r>
              <a:rPr kumimoji="1" lang="ja-JP" altLang="en-US" b="1" dirty="0" smtClean="0"/>
              <a:t>（登録へ）を選択</a:t>
            </a:r>
            <a:endParaRPr kumimoji="1" lang="ja-JP" altLang="en-US" b="1"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99768612"/>
      </p:ext>
    </p:extLst>
  </p:cSld>
  <p:clrMapOvr>
    <a:masterClrMapping/>
  </p:clrMapOvr>
  <mc:AlternateContent xmlns:mc="http://schemas.openxmlformats.org/markup-compatibility/2006">
    <mc:Choice xmlns:p14="http://schemas.microsoft.com/office/powerpoint/2010/main" Requires="p14">
      <p:transition spd="slow" p14:dur="2000" advClick="0" advTm="23000"/>
    </mc:Choice>
    <mc:Fallback>
      <p:transition spd="slow"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3" name="図 2"/>
          <p:cNvPicPr>
            <a:picLocks noChangeAspect="1"/>
          </p:cNvPicPr>
          <p:nvPr/>
        </p:nvPicPr>
        <p:blipFill>
          <a:blip r:embed="rId5"/>
          <a:stretch>
            <a:fillRect/>
          </a:stretch>
        </p:blipFill>
        <p:spPr>
          <a:xfrm>
            <a:off x="509452" y="1485529"/>
            <a:ext cx="6809310" cy="2839101"/>
          </a:xfrm>
          <a:prstGeom prst="rect">
            <a:avLst/>
          </a:prstGeom>
        </p:spPr>
      </p:pic>
      <p:sp>
        <p:nvSpPr>
          <p:cNvPr id="5" name="テキスト ボックス 4"/>
          <p:cNvSpPr txBox="1"/>
          <p:nvPr/>
        </p:nvSpPr>
        <p:spPr>
          <a:xfrm>
            <a:off x="927623" y="2385822"/>
            <a:ext cx="5972969" cy="1631216"/>
          </a:xfrm>
          <a:prstGeom prst="rect">
            <a:avLst/>
          </a:prstGeom>
          <a:solidFill>
            <a:schemeClr val="bg1"/>
          </a:solidFill>
        </p:spPr>
        <p:txBody>
          <a:bodyPr wrap="square" rtlCol="0">
            <a:spAutoFit/>
          </a:bodyPr>
          <a:lstStyle/>
          <a:p>
            <a:endParaRPr lang="en-US" altLang="ja-JP" sz="2000" dirty="0"/>
          </a:p>
          <a:p>
            <a:r>
              <a:rPr kumimoji="1" lang="en-US" altLang="ja-JP" sz="2000" dirty="0" smtClean="0"/>
              <a:t>E</a:t>
            </a:r>
            <a:r>
              <a:rPr kumimoji="1" lang="ja-JP" altLang="en-US" sz="2000" dirty="0" smtClean="0"/>
              <a:t>メールアドレスを入力していただきますと、</a:t>
            </a:r>
            <a:endParaRPr kumimoji="1" lang="en-US" altLang="ja-JP" sz="2000" dirty="0" smtClean="0"/>
          </a:p>
          <a:p>
            <a:r>
              <a:rPr lang="ja-JP" altLang="en-US" sz="2000" dirty="0" smtClean="0"/>
              <a:t>数分後に新規登録用の</a:t>
            </a:r>
            <a:r>
              <a:rPr lang="en-US" altLang="ja-JP" sz="2000" dirty="0" smtClean="0"/>
              <a:t>E</a:t>
            </a:r>
            <a:r>
              <a:rPr lang="ja-JP" altLang="en-US" sz="2000" dirty="0" smtClean="0"/>
              <a:t>メールが届きます。</a:t>
            </a:r>
            <a:endParaRPr lang="en-US" altLang="ja-JP" sz="2000" dirty="0" smtClean="0"/>
          </a:p>
          <a:p>
            <a:endParaRPr lang="en-US" altLang="ja-JP" sz="2000" dirty="0" smtClean="0"/>
          </a:p>
          <a:p>
            <a:endParaRPr lang="en-US" altLang="ja-JP" sz="2000" dirty="0"/>
          </a:p>
        </p:txBody>
      </p:sp>
      <p:sp>
        <p:nvSpPr>
          <p:cNvPr id="13" name="テキスト ボックス 12"/>
          <p:cNvSpPr txBox="1"/>
          <p:nvPr/>
        </p:nvSpPr>
        <p:spPr>
          <a:xfrm>
            <a:off x="927623" y="1946721"/>
            <a:ext cx="5972969" cy="523220"/>
          </a:xfrm>
          <a:prstGeom prst="rect">
            <a:avLst/>
          </a:prstGeom>
          <a:solidFill>
            <a:schemeClr val="bg1"/>
          </a:solidFill>
        </p:spPr>
        <p:txBody>
          <a:bodyPr wrap="square" rtlCol="0">
            <a:spAutoFit/>
          </a:bodyPr>
          <a:lstStyle/>
          <a:p>
            <a:r>
              <a:rPr lang="ja-JP" altLang="en-US" sz="2800" b="1" dirty="0" smtClean="0">
                <a:solidFill>
                  <a:schemeClr val="accent6"/>
                </a:solidFill>
                <a:latin typeface="AR P丸ゴシック体E" panose="020F0900000000000000" pitchFamily="50" charset="-128"/>
                <a:ea typeface="AR P丸ゴシック体E" panose="020F0900000000000000" pitchFamily="50" charset="-128"/>
              </a:rPr>
              <a:t>会員申し込みを行う　</a:t>
            </a:r>
            <a:endParaRPr lang="en-US" altLang="ja-JP" sz="2800" b="1" dirty="0" smtClean="0">
              <a:solidFill>
                <a:schemeClr val="accent6"/>
              </a:solidFill>
              <a:latin typeface="AR P丸ゴシック体E" panose="020F0900000000000000" pitchFamily="50" charset="-128"/>
              <a:ea typeface="AR P丸ゴシック体E" panose="020F0900000000000000" pitchFamily="50" charset="-128"/>
            </a:endParaRPr>
          </a:p>
        </p:txBody>
      </p:sp>
      <p:pic>
        <p:nvPicPr>
          <p:cNvPr id="6" name="図 5"/>
          <p:cNvPicPr>
            <a:picLocks noChangeAspect="1"/>
          </p:cNvPicPr>
          <p:nvPr/>
        </p:nvPicPr>
        <p:blipFill rotWithShape="1">
          <a:blip r:embed="rId6"/>
          <a:srcRect l="4451" t="3015" r="5115" b="37550"/>
          <a:stretch/>
        </p:blipFill>
        <p:spPr>
          <a:xfrm>
            <a:off x="7483592" y="152627"/>
            <a:ext cx="4177324" cy="3404427"/>
          </a:xfrm>
          <a:prstGeom prst="rect">
            <a:avLst/>
          </a:prstGeom>
        </p:spPr>
      </p:pic>
      <p:sp>
        <p:nvSpPr>
          <p:cNvPr id="7" name="下矢印 6"/>
          <p:cNvSpPr/>
          <p:nvPr/>
        </p:nvSpPr>
        <p:spPr>
          <a:xfrm>
            <a:off x="9226088" y="3430571"/>
            <a:ext cx="692331" cy="6779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7"/>
          <a:srcRect l="10728" t="16751" r="14411" b="43589"/>
          <a:stretch/>
        </p:blipFill>
        <p:spPr>
          <a:xfrm>
            <a:off x="7940163" y="4202754"/>
            <a:ext cx="3265482" cy="2459304"/>
          </a:xfrm>
          <a:prstGeom prst="rect">
            <a:avLst/>
          </a:prstGeom>
        </p:spPr>
      </p:pic>
      <p:sp>
        <p:nvSpPr>
          <p:cNvPr id="17" name="楕円 16"/>
          <p:cNvSpPr/>
          <p:nvPr/>
        </p:nvSpPr>
        <p:spPr>
          <a:xfrm>
            <a:off x="7483592" y="2132025"/>
            <a:ext cx="3985597" cy="9756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形吹き出し 19"/>
          <p:cNvSpPr/>
          <p:nvPr/>
        </p:nvSpPr>
        <p:spPr>
          <a:xfrm flipH="1" flipV="1">
            <a:off x="509449" y="4624139"/>
            <a:ext cx="7120011" cy="1824626"/>
          </a:xfrm>
          <a:prstGeom prst="wedgeEllipseCallout">
            <a:avLst>
              <a:gd name="adj1" fmla="val -49277"/>
              <a:gd name="adj2" fmla="val 63703"/>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0" name="テキスト ボックス 9"/>
          <p:cNvSpPr txBox="1"/>
          <p:nvPr/>
        </p:nvSpPr>
        <p:spPr>
          <a:xfrm>
            <a:off x="587175" y="5210290"/>
            <a:ext cx="6964558" cy="646331"/>
          </a:xfrm>
          <a:prstGeom prst="rect">
            <a:avLst/>
          </a:prstGeom>
          <a:noFill/>
        </p:spPr>
        <p:txBody>
          <a:bodyPr wrap="square" rtlCol="0">
            <a:spAutoFit/>
          </a:bodyPr>
          <a:lstStyle/>
          <a:p>
            <a:pPr algn="ctr"/>
            <a:r>
              <a:rPr kumimoji="1" lang="en-US" altLang="ja-JP" b="1" dirty="0" smtClean="0"/>
              <a:t>E</a:t>
            </a:r>
            <a:r>
              <a:rPr kumimoji="1" lang="ja-JP" altLang="en-US" b="1" dirty="0" smtClean="0"/>
              <a:t>メールアドレスを入力して「ご案内メールを送信する」を選択</a:t>
            </a:r>
            <a:r>
              <a:rPr lang="ja-JP" altLang="en-US" b="1" dirty="0" smtClean="0"/>
              <a:t>「新規登録用メールを送信しました」画面が表示されたら</a:t>
            </a:r>
            <a:r>
              <a:rPr lang="en-US" altLang="ja-JP" b="1" dirty="0" smtClean="0"/>
              <a:t>OK</a:t>
            </a:r>
            <a:r>
              <a:rPr lang="ja-JP" altLang="en-US" b="1" dirty="0" smtClean="0"/>
              <a:t>！</a:t>
            </a:r>
            <a:endParaRPr lang="en-US" altLang="ja-JP" b="1" dirty="0" smtClean="0"/>
          </a:p>
        </p:txBody>
      </p:sp>
      <p:pic>
        <p:nvPicPr>
          <p:cNvPr id="4" name="図 3"/>
          <p:cNvPicPr>
            <a:picLocks noChangeAspect="1"/>
          </p:cNvPicPr>
          <p:nvPr/>
        </p:nvPicPr>
        <p:blipFill rotWithShape="1">
          <a:blip r:embed="rId8"/>
          <a:srcRect l="10938" r="64242" b="85795"/>
          <a:stretch/>
        </p:blipFill>
        <p:spPr>
          <a:xfrm>
            <a:off x="1275646" y="1352553"/>
            <a:ext cx="1690255" cy="625262"/>
          </a:xfrm>
          <a:prstGeom prst="rect">
            <a:avLst/>
          </a:prstGeom>
        </p:spPr>
      </p:pic>
      <p:pic>
        <p:nvPicPr>
          <p:cNvPr id="12" name="オーディオ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98950070"/>
      </p:ext>
    </p:extLst>
  </p:cSld>
  <p:clrMapOvr>
    <a:masterClrMapping/>
  </p:clrMapOvr>
  <mc:AlternateContent xmlns:mc="http://schemas.openxmlformats.org/markup-compatibility/2006">
    <mc:Choice xmlns:p14="http://schemas.microsoft.com/office/powerpoint/2010/main" Requires="p14">
      <p:transition spd="slow" p14:dur="2000" advClick="0" advTm="44000"/>
    </mc:Choice>
    <mc:Fallback>
      <p:transition spd="slow" advClick="0" advTm="4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p:nvPr/>
        </p:nvSpPr>
        <p:spPr>
          <a:xfrm>
            <a:off x="4444072" y="5319371"/>
            <a:ext cx="1999270" cy="632593"/>
          </a:xfrm>
          <a:prstGeom prst="ellipse">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3" name="図 2"/>
          <p:cNvPicPr>
            <a:picLocks noChangeAspect="1"/>
          </p:cNvPicPr>
          <p:nvPr/>
        </p:nvPicPr>
        <p:blipFill>
          <a:blip r:embed="rId5"/>
          <a:stretch>
            <a:fillRect/>
          </a:stretch>
        </p:blipFill>
        <p:spPr>
          <a:xfrm>
            <a:off x="509452" y="1485529"/>
            <a:ext cx="6809310" cy="2839101"/>
          </a:xfrm>
          <a:prstGeom prst="rect">
            <a:avLst/>
          </a:prstGeom>
        </p:spPr>
      </p:pic>
      <p:sp>
        <p:nvSpPr>
          <p:cNvPr id="13" name="テキスト ボックス 12"/>
          <p:cNvSpPr txBox="1"/>
          <p:nvPr/>
        </p:nvSpPr>
        <p:spPr>
          <a:xfrm>
            <a:off x="927623" y="1946721"/>
            <a:ext cx="5972969" cy="523220"/>
          </a:xfrm>
          <a:prstGeom prst="rect">
            <a:avLst/>
          </a:prstGeom>
          <a:solidFill>
            <a:schemeClr val="bg1"/>
          </a:solidFill>
        </p:spPr>
        <p:txBody>
          <a:bodyPr wrap="square" rtlCol="0">
            <a:spAutoFit/>
          </a:bodyPr>
          <a:lstStyle/>
          <a:p>
            <a:r>
              <a:rPr lang="ja-JP" altLang="en-US" sz="2800" b="1" dirty="0" smtClean="0">
                <a:solidFill>
                  <a:schemeClr val="accent6"/>
                </a:solidFill>
                <a:latin typeface="AR P丸ゴシック体E" panose="020F0900000000000000" pitchFamily="50" charset="-128"/>
                <a:ea typeface="AR P丸ゴシック体E" panose="020F0900000000000000" pitchFamily="50" charset="-128"/>
              </a:rPr>
              <a:t>会員申し込みを行う　</a:t>
            </a:r>
            <a:endParaRPr lang="en-US" altLang="ja-JP" sz="2800" b="1" dirty="0" smtClean="0">
              <a:solidFill>
                <a:schemeClr val="accent6"/>
              </a:solidFill>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rotWithShape="1">
          <a:blip r:embed="rId6"/>
          <a:srcRect l="10938" r="64242" b="85795"/>
          <a:stretch/>
        </p:blipFill>
        <p:spPr>
          <a:xfrm>
            <a:off x="1275646" y="1352553"/>
            <a:ext cx="1690255" cy="625262"/>
          </a:xfrm>
          <a:prstGeom prst="rect">
            <a:avLst/>
          </a:prstGeom>
        </p:spPr>
      </p:pic>
      <p:sp>
        <p:nvSpPr>
          <p:cNvPr id="14" name="テキスト ボックス 13"/>
          <p:cNvSpPr txBox="1"/>
          <p:nvPr/>
        </p:nvSpPr>
        <p:spPr>
          <a:xfrm>
            <a:off x="927623" y="2423234"/>
            <a:ext cx="5972969" cy="1631216"/>
          </a:xfrm>
          <a:prstGeom prst="rect">
            <a:avLst/>
          </a:prstGeom>
          <a:solidFill>
            <a:schemeClr val="bg1"/>
          </a:solidFill>
        </p:spPr>
        <p:txBody>
          <a:bodyPr wrap="square" rtlCol="0">
            <a:spAutoFit/>
          </a:bodyPr>
          <a:lstStyle/>
          <a:p>
            <a:endParaRPr lang="en-US" altLang="ja-JP" sz="2000" dirty="0" smtClean="0"/>
          </a:p>
          <a:p>
            <a:r>
              <a:rPr lang="en-US" altLang="ja-JP" sz="2000" dirty="0" smtClean="0"/>
              <a:t>E</a:t>
            </a:r>
            <a:r>
              <a:rPr kumimoji="1" lang="ja-JP" altLang="en-US" sz="2000" dirty="0" smtClean="0"/>
              <a:t>メールに</a:t>
            </a:r>
            <a:r>
              <a:rPr kumimoji="1" lang="en-US" altLang="ja-JP" sz="2000" dirty="0" smtClean="0"/>
              <a:t>URL</a:t>
            </a:r>
            <a:r>
              <a:rPr kumimoji="1" lang="ja-JP" altLang="en-US" sz="2000" dirty="0" smtClean="0"/>
              <a:t>が記載されていますので</a:t>
            </a:r>
            <a:endParaRPr lang="en-US" altLang="ja-JP" sz="2000" dirty="0"/>
          </a:p>
          <a:p>
            <a:r>
              <a:rPr kumimoji="1" lang="ja-JP" altLang="en-US" sz="2000" dirty="0" smtClean="0"/>
              <a:t>クリックしてください。</a:t>
            </a:r>
            <a:endParaRPr kumimoji="1" lang="en-US" altLang="ja-JP" sz="2000" dirty="0" smtClean="0"/>
          </a:p>
          <a:p>
            <a:endParaRPr lang="en-US" altLang="ja-JP" sz="2000" dirty="0"/>
          </a:p>
          <a:p>
            <a:endParaRPr lang="en-US" altLang="ja-JP" sz="2000" dirty="0" smtClean="0"/>
          </a:p>
        </p:txBody>
      </p:sp>
      <p:pic>
        <p:nvPicPr>
          <p:cNvPr id="11" name="図 10"/>
          <p:cNvPicPr>
            <a:picLocks noChangeAspect="1"/>
          </p:cNvPicPr>
          <p:nvPr/>
        </p:nvPicPr>
        <p:blipFill>
          <a:blip r:embed="rId7"/>
          <a:stretch>
            <a:fillRect/>
          </a:stretch>
        </p:blipFill>
        <p:spPr>
          <a:xfrm>
            <a:off x="7494233" y="224161"/>
            <a:ext cx="4188315" cy="6492803"/>
          </a:xfrm>
          <a:prstGeom prst="rect">
            <a:avLst/>
          </a:prstGeom>
        </p:spPr>
      </p:pic>
      <p:sp>
        <p:nvSpPr>
          <p:cNvPr id="16" name="楕円 15"/>
          <p:cNvSpPr/>
          <p:nvPr/>
        </p:nvSpPr>
        <p:spPr>
          <a:xfrm>
            <a:off x="7391721" y="3185614"/>
            <a:ext cx="4393337" cy="11390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3702716">
            <a:off x="6551471" y="3580248"/>
            <a:ext cx="1049183" cy="2219859"/>
          </a:xfrm>
          <a:prstGeom prst="downArrow">
            <a:avLst>
              <a:gd name="adj1" fmla="val 40767"/>
              <a:gd name="adj2" fmla="val 637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444072" y="5464278"/>
            <a:ext cx="2000311" cy="369332"/>
          </a:xfrm>
          <a:prstGeom prst="rect">
            <a:avLst/>
          </a:prstGeom>
          <a:noFill/>
        </p:spPr>
        <p:txBody>
          <a:bodyPr wrap="square" rtlCol="0">
            <a:spAutoFit/>
          </a:bodyPr>
          <a:lstStyle/>
          <a:p>
            <a:pPr algn="ctr"/>
            <a:r>
              <a:rPr kumimoji="1" lang="ja-JP" altLang="en-US" b="1" dirty="0" smtClean="0"/>
              <a:t>クリック！！</a:t>
            </a:r>
            <a:endParaRPr kumimoji="1" lang="en-US" altLang="ja-JP" b="1" dirty="0" smtClean="0"/>
          </a:p>
        </p:txBody>
      </p: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807231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3" name="図 2"/>
          <p:cNvPicPr>
            <a:picLocks noChangeAspect="1"/>
          </p:cNvPicPr>
          <p:nvPr/>
        </p:nvPicPr>
        <p:blipFill>
          <a:blip r:embed="rId5"/>
          <a:stretch>
            <a:fillRect/>
          </a:stretch>
        </p:blipFill>
        <p:spPr>
          <a:xfrm>
            <a:off x="509452" y="1485529"/>
            <a:ext cx="6809310" cy="2839101"/>
          </a:xfrm>
          <a:prstGeom prst="rect">
            <a:avLst/>
          </a:prstGeom>
        </p:spPr>
      </p:pic>
      <p:sp>
        <p:nvSpPr>
          <p:cNvPr id="13" name="テキスト ボックス 12"/>
          <p:cNvSpPr txBox="1"/>
          <p:nvPr/>
        </p:nvSpPr>
        <p:spPr>
          <a:xfrm>
            <a:off x="927623" y="1946721"/>
            <a:ext cx="5972969" cy="523220"/>
          </a:xfrm>
          <a:prstGeom prst="rect">
            <a:avLst/>
          </a:prstGeom>
          <a:solidFill>
            <a:schemeClr val="bg1"/>
          </a:solidFill>
        </p:spPr>
        <p:txBody>
          <a:bodyPr wrap="square" rtlCol="0">
            <a:spAutoFit/>
          </a:bodyPr>
          <a:lstStyle/>
          <a:p>
            <a:r>
              <a:rPr lang="ja-JP" altLang="en-US" sz="2800" b="1" dirty="0" smtClean="0">
                <a:solidFill>
                  <a:schemeClr val="accent6"/>
                </a:solidFill>
                <a:latin typeface="AR P丸ゴシック体E" panose="020F0900000000000000" pitchFamily="50" charset="-128"/>
                <a:ea typeface="AR P丸ゴシック体E" panose="020F0900000000000000" pitchFamily="50" charset="-128"/>
              </a:rPr>
              <a:t>会員申し込みを行う　</a:t>
            </a:r>
            <a:endParaRPr lang="en-US" altLang="ja-JP" sz="2800" b="1" dirty="0" smtClean="0">
              <a:solidFill>
                <a:schemeClr val="accent6"/>
              </a:solidFill>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rotWithShape="1">
          <a:blip r:embed="rId6"/>
          <a:srcRect l="10938" r="64242" b="85795"/>
          <a:stretch/>
        </p:blipFill>
        <p:spPr>
          <a:xfrm>
            <a:off x="1275646" y="1352553"/>
            <a:ext cx="1690255" cy="625262"/>
          </a:xfrm>
          <a:prstGeom prst="rect">
            <a:avLst/>
          </a:prstGeom>
        </p:spPr>
      </p:pic>
      <p:sp>
        <p:nvSpPr>
          <p:cNvPr id="12" name="テキスト ボックス 11"/>
          <p:cNvSpPr txBox="1"/>
          <p:nvPr/>
        </p:nvSpPr>
        <p:spPr>
          <a:xfrm>
            <a:off x="893306" y="2416615"/>
            <a:ext cx="5972969" cy="1538883"/>
          </a:xfrm>
          <a:prstGeom prst="rect">
            <a:avLst/>
          </a:prstGeom>
          <a:solidFill>
            <a:schemeClr val="bg1"/>
          </a:solidFill>
        </p:spPr>
        <p:txBody>
          <a:bodyPr wrap="square" rtlCol="0">
            <a:spAutoFit/>
          </a:bodyPr>
          <a:lstStyle/>
          <a:p>
            <a:endParaRPr kumimoji="1" lang="en-US" altLang="ja-JP" sz="2000" dirty="0" smtClean="0"/>
          </a:p>
          <a:p>
            <a:r>
              <a:rPr kumimoji="1" lang="ja-JP" altLang="en-US" sz="2000" dirty="0" smtClean="0"/>
              <a:t>住所や電話番号を入力してください。</a:t>
            </a:r>
            <a:endParaRPr kumimoji="1" lang="en-US" altLang="ja-JP" sz="2000" dirty="0" smtClean="0"/>
          </a:p>
          <a:p>
            <a:r>
              <a:rPr kumimoji="1" lang="ja-JP" altLang="en-US" dirty="0" smtClean="0"/>
              <a:t>お申し込み完了の</a:t>
            </a:r>
            <a:r>
              <a:rPr kumimoji="1" lang="en-US" altLang="ja-JP" dirty="0" smtClean="0"/>
              <a:t>E</a:t>
            </a:r>
            <a:r>
              <a:rPr kumimoji="1" lang="ja-JP" altLang="en-US" dirty="0" smtClean="0"/>
              <a:t>メールが届きます。</a:t>
            </a:r>
            <a:endParaRPr kumimoji="1" lang="en-US" altLang="ja-JP" dirty="0" smtClean="0"/>
          </a:p>
          <a:p>
            <a:r>
              <a:rPr lang="en-US" altLang="ja-JP" dirty="0" smtClean="0"/>
              <a:t>※</a:t>
            </a:r>
            <a:r>
              <a:rPr lang="ja-JP" altLang="en-US" dirty="0" smtClean="0"/>
              <a:t>情報のマッチングに</a:t>
            </a:r>
            <a:r>
              <a:rPr lang="en-US" altLang="ja-JP" dirty="0" smtClean="0"/>
              <a:t>1~3</a:t>
            </a:r>
            <a:r>
              <a:rPr lang="ja-JP" altLang="en-US" dirty="0" smtClean="0"/>
              <a:t>日程度お時間をいただきます。</a:t>
            </a:r>
            <a:endParaRPr lang="en-US" altLang="ja-JP" dirty="0" smtClean="0"/>
          </a:p>
          <a:p>
            <a:endParaRPr lang="en-US" altLang="ja-JP" dirty="0" smtClean="0"/>
          </a:p>
        </p:txBody>
      </p:sp>
      <p:pic>
        <p:nvPicPr>
          <p:cNvPr id="5" name="図 4"/>
          <p:cNvPicPr>
            <a:picLocks noChangeAspect="1"/>
          </p:cNvPicPr>
          <p:nvPr/>
        </p:nvPicPr>
        <p:blipFill>
          <a:blip r:embed="rId7"/>
          <a:stretch>
            <a:fillRect/>
          </a:stretch>
        </p:blipFill>
        <p:spPr>
          <a:xfrm>
            <a:off x="7338038" y="33167"/>
            <a:ext cx="4548010" cy="4011516"/>
          </a:xfrm>
          <a:prstGeom prst="rect">
            <a:avLst/>
          </a:prstGeom>
        </p:spPr>
      </p:pic>
      <p:sp>
        <p:nvSpPr>
          <p:cNvPr id="15" name="下矢印 14"/>
          <p:cNvSpPr/>
          <p:nvPr/>
        </p:nvSpPr>
        <p:spPr>
          <a:xfrm>
            <a:off x="9198969" y="4044683"/>
            <a:ext cx="826147" cy="4208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8"/>
          <a:stretch>
            <a:fillRect/>
          </a:stretch>
        </p:blipFill>
        <p:spPr>
          <a:xfrm>
            <a:off x="7746504" y="4465564"/>
            <a:ext cx="3731075" cy="2347163"/>
          </a:xfrm>
          <a:prstGeom prst="rect">
            <a:avLst/>
          </a:prstGeom>
        </p:spPr>
      </p:pic>
      <p:sp>
        <p:nvSpPr>
          <p:cNvPr id="17" name="円形吹き出し 16"/>
          <p:cNvSpPr/>
          <p:nvPr/>
        </p:nvSpPr>
        <p:spPr>
          <a:xfrm flipH="1" flipV="1">
            <a:off x="319784" y="4900569"/>
            <a:ext cx="7120011" cy="1477152"/>
          </a:xfrm>
          <a:prstGeom prst="wedgeEllipseCallout">
            <a:avLst>
              <a:gd name="adj1" fmla="val -46358"/>
              <a:gd name="adj2" fmla="val 80586"/>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0" name="テキスト ボックス 19"/>
          <p:cNvSpPr txBox="1"/>
          <p:nvPr/>
        </p:nvSpPr>
        <p:spPr>
          <a:xfrm>
            <a:off x="1295347" y="5177480"/>
            <a:ext cx="5168884" cy="923330"/>
          </a:xfrm>
          <a:prstGeom prst="rect">
            <a:avLst/>
          </a:prstGeom>
          <a:noFill/>
        </p:spPr>
        <p:txBody>
          <a:bodyPr wrap="square" rtlCol="0">
            <a:spAutoFit/>
          </a:bodyPr>
          <a:lstStyle/>
          <a:p>
            <a:pPr algn="ctr"/>
            <a:r>
              <a:rPr lang="ja-JP" altLang="en-US" b="1" dirty="0" smtClean="0"/>
              <a:t>お名前、住所、電話番号を入力して</a:t>
            </a:r>
            <a:endParaRPr lang="en-US" altLang="ja-JP" b="1" dirty="0"/>
          </a:p>
          <a:p>
            <a:pPr algn="ctr"/>
            <a:r>
              <a:rPr lang="ja-JP" altLang="en-US" b="1" dirty="0" smtClean="0"/>
              <a:t>岡山県、</a:t>
            </a:r>
            <a:r>
              <a:rPr lang="en-US" altLang="ja-JP" b="1" dirty="0" smtClean="0"/>
              <a:t>JA</a:t>
            </a:r>
            <a:r>
              <a:rPr lang="ja-JP" altLang="en-US" b="1" dirty="0" smtClean="0"/>
              <a:t>晴れの国岡山本店経済部を選択</a:t>
            </a:r>
            <a:endParaRPr lang="en-US" altLang="ja-JP" b="1" dirty="0" smtClean="0"/>
          </a:p>
          <a:p>
            <a:pPr algn="ctr"/>
            <a:r>
              <a:rPr lang="ja-JP" altLang="en-US" b="1" dirty="0" smtClean="0"/>
              <a:t>「お申し込み完了」画面が表示されたら</a:t>
            </a:r>
            <a:r>
              <a:rPr lang="en-US" altLang="ja-JP" b="1" dirty="0" smtClean="0"/>
              <a:t>OK</a:t>
            </a:r>
            <a:r>
              <a:rPr lang="ja-JP" altLang="en-US" b="1" dirty="0" smtClean="0"/>
              <a:t>！！</a:t>
            </a:r>
            <a:endParaRPr lang="en-US" altLang="ja-JP" b="1" dirty="0" smtClean="0"/>
          </a:p>
        </p:txBody>
      </p:sp>
      <p:pic>
        <p:nvPicPr>
          <p:cNvPr id="7" name="図 6"/>
          <p:cNvPicPr>
            <a:picLocks noChangeAspect="1"/>
          </p:cNvPicPr>
          <p:nvPr/>
        </p:nvPicPr>
        <p:blipFill>
          <a:blip r:embed="rId9"/>
          <a:stretch>
            <a:fillRect/>
          </a:stretch>
        </p:blipFill>
        <p:spPr>
          <a:xfrm>
            <a:off x="10141775" y="3439519"/>
            <a:ext cx="664522" cy="256054"/>
          </a:xfrm>
          <a:prstGeom prst="rect">
            <a:avLst/>
          </a:prstGeom>
        </p:spPr>
      </p:pic>
      <p:sp>
        <p:nvSpPr>
          <p:cNvPr id="22" name="テキスト ボックス 21"/>
          <p:cNvSpPr txBox="1"/>
          <p:nvPr/>
        </p:nvSpPr>
        <p:spPr>
          <a:xfrm>
            <a:off x="2651422" y="3688364"/>
            <a:ext cx="4058990" cy="400110"/>
          </a:xfrm>
          <a:prstGeom prst="rect">
            <a:avLst/>
          </a:prstGeom>
          <a:solidFill>
            <a:schemeClr val="bg1"/>
          </a:solidFill>
        </p:spPr>
        <p:txBody>
          <a:bodyPr wrap="square" rtlCol="0">
            <a:spAutoFit/>
          </a:bodyPr>
          <a:lstStyle/>
          <a:p>
            <a:endParaRPr kumimoji="1" lang="en-US" altLang="ja-JP" sz="2000" dirty="0" smtClean="0"/>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62259977"/>
      </p:ext>
    </p:extLst>
  </p:cSld>
  <p:clrMapOvr>
    <a:masterClrMapping/>
  </p:clrMapOvr>
  <mc:AlternateContent xmlns:mc="http://schemas.openxmlformats.org/markup-compatibility/2006">
    <mc:Choice xmlns:p14="http://schemas.microsoft.com/office/powerpoint/2010/main" Requires="p14">
      <p:transition spd="slow" p14:dur="2000" advClick="0" advTm="57000"/>
    </mc:Choice>
    <mc:Fallback>
      <p:transition spd="slow" advClick="0" advTm="5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6" name="図 5"/>
          <p:cNvPicPr>
            <a:picLocks noChangeAspect="1"/>
          </p:cNvPicPr>
          <p:nvPr/>
        </p:nvPicPr>
        <p:blipFill>
          <a:blip r:embed="rId5"/>
          <a:stretch>
            <a:fillRect/>
          </a:stretch>
        </p:blipFill>
        <p:spPr>
          <a:xfrm>
            <a:off x="418194" y="1394018"/>
            <a:ext cx="6761043" cy="3039437"/>
          </a:xfrm>
          <a:prstGeom prst="rect">
            <a:avLst/>
          </a:prstGeom>
        </p:spPr>
      </p:pic>
      <p:sp>
        <p:nvSpPr>
          <p:cNvPr id="13" name="テキスト ボックス 12"/>
          <p:cNvSpPr txBox="1"/>
          <p:nvPr/>
        </p:nvSpPr>
        <p:spPr>
          <a:xfrm>
            <a:off x="838200" y="1859521"/>
            <a:ext cx="5358733" cy="523220"/>
          </a:xfrm>
          <a:prstGeom prst="rect">
            <a:avLst/>
          </a:prstGeom>
          <a:solidFill>
            <a:schemeClr val="bg1"/>
          </a:solidFill>
        </p:spPr>
        <p:txBody>
          <a:bodyPr wrap="square" rtlCol="0">
            <a:spAutoFit/>
          </a:bodyPr>
          <a:lstStyle/>
          <a:p>
            <a:r>
              <a:rPr lang="ja-JP" altLang="en-US" sz="2800" b="1" dirty="0" smtClean="0">
                <a:solidFill>
                  <a:schemeClr val="accent6"/>
                </a:solidFill>
                <a:latin typeface="AR P丸ゴシック体E" panose="020F0900000000000000" pitchFamily="50" charset="-128"/>
                <a:ea typeface="AR P丸ゴシック体E" panose="020F0900000000000000" pitchFamily="50" charset="-128"/>
              </a:rPr>
              <a:t>初回ログインをして会員登録完了</a:t>
            </a:r>
            <a:endParaRPr lang="en-US" altLang="ja-JP" sz="2800" b="1" dirty="0" smtClean="0">
              <a:solidFill>
                <a:schemeClr val="accent6"/>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697453" y="2323423"/>
            <a:ext cx="6202524" cy="1846659"/>
          </a:xfrm>
          <a:prstGeom prst="rect">
            <a:avLst/>
          </a:prstGeom>
          <a:solidFill>
            <a:schemeClr val="bg1"/>
          </a:solidFill>
        </p:spPr>
        <p:txBody>
          <a:bodyPr wrap="square" rtlCol="0">
            <a:spAutoFit/>
          </a:bodyPr>
          <a:lstStyle/>
          <a:p>
            <a:endParaRPr lang="en-US" altLang="ja-JP" dirty="0" smtClean="0"/>
          </a:p>
          <a:p>
            <a:r>
              <a:rPr lang="ja-JP" altLang="en-US" dirty="0" smtClean="0"/>
              <a:t>お申し込み</a:t>
            </a:r>
            <a:r>
              <a:rPr lang="ja-JP" altLang="en-US" dirty="0"/>
              <a:t>から</a:t>
            </a:r>
            <a:r>
              <a:rPr lang="en-US" altLang="ja-JP" dirty="0"/>
              <a:t>1~3</a:t>
            </a:r>
            <a:r>
              <a:rPr lang="ja-JP" altLang="en-US" dirty="0"/>
              <a:t>日後に会員登録</a:t>
            </a:r>
            <a:r>
              <a:rPr lang="ja-JP" altLang="en-US" dirty="0" smtClean="0"/>
              <a:t>完了の</a:t>
            </a:r>
            <a:r>
              <a:rPr lang="en-US" altLang="ja-JP" dirty="0" smtClean="0"/>
              <a:t>E</a:t>
            </a:r>
            <a:r>
              <a:rPr lang="ja-JP" altLang="en-US" dirty="0" smtClean="0"/>
              <a:t>メールが届きます。</a:t>
            </a:r>
            <a:endParaRPr lang="en-US" altLang="ja-JP" dirty="0" smtClean="0"/>
          </a:p>
          <a:p>
            <a:r>
              <a:rPr kumimoji="1" lang="en-US" altLang="ja-JP" sz="2000" dirty="0" smtClean="0"/>
              <a:t>E</a:t>
            </a:r>
            <a:r>
              <a:rPr kumimoji="1" lang="ja-JP" altLang="en-US" sz="2000" dirty="0" smtClean="0"/>
              <a:t>メールに初回ログイン</a:t>
            </a:r>
            <a:r>
              <a:rPr kumimoji="1" lang="en-US" altLang="ja-JP" sz="2000" dirty="0" smtClean="0"/>
              <a:t>URL</a:t>
            </a:r>
            <a:r>
              <a:rPr kumimoji="1" lang="ja-JP" altLang="en-US" sz="2000" dirty="0" smtClean="0"/>
              <a:t>が記載されていますのでクリックしてください。</a:t>
            </a:r>
            <a:endParaRPr lang="en-US" altLang="ja-JP" sz="2000" dirty="0" smtClean="0"/>
          </a:p>
          <a:p>
            <a:endParaRPr kumimoji="1" lang="en-US" altLang="ja-JP" sz="2000" dirty="0" smtClean="0"/>
          </a:p>
        </p:txBody>
      </p:sp>
      <p:pic>
        <p:nvPicPr>
          <p:cNvPr id="7" name="図 6"/>
          <p:cNvPicPr>
            <a:picLocks noChangeAspect="1"/>
          </p:cNvPicPr>
          <p:nvPr/>
        </p:nvPicPr>
        <p:blipFill rotWithShape="1">
          <a:blip r:embed="rId6"/>
          <a:srcRect r="668" b="19893"/>
          <a:stretch/>
        </p:blipFill>
        <p:spPr>
          <a:xfrm>
            <a:off x="7179235" y="653143"/>
            <a:ext cx="4838593" cy="5100225"/>
          </a:xfrm>
          <a:prstGeom prst="rect">
            <a:avLst/>
          </a:prstGeom>
        </p:spPr>
      </p:pic>
      <p:sp>
        <p:nvSpPr>
          <p:cNvPr id="15" name="楕円 14"/>
          <p:cNvSpPr/>
          <p:nvPr/>
        </p:nvSpPr>
        <p:spPr>
          <a:xfrm>
            <a:off x="7087794" y="2719581"/>
            <a:ext cx="4686721" cy="13690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13126311">
            <a:off x="6689207" y="3542209"/>
            <a:ext cx="1049183" cy="2263749"/>
          </a:xfrm>
          <a:prstGeom prst="downArrow">
            <a:avLst>
              <a:gd name="adj1" fmla="val 40767"/>
              <a:gd name="adj2" fmla="val 637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4638347" y="5462348"/>
            <a:ext cx="1999270" cy="632593"/>
          </a:xfrm>
          <a:prstGeom prst="ellipse">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4687773" y="5593978"/>
            <a:ext cx="2000311" cy="369332"/>
          </a:xfrm>
          <a:prstGeom prst="rect">
            <a:avLst/>
          </a:prstGeom>
          <a:noFill/>
        </p:spPr>
        <p:txBody>
          <a:bodyPr wrap="square" rtlCol="0">
            <a:spAutoFit/>
          </a:bodyPr>
          <a:lstStyle/>
          <a:p>
            <a:pPr algn="ctr"/>
            <a:r>
              <a:rPr kumimoji="1" lang="ja-JP" altLang="en-US" b="1" dirty="0" smtClean="0"/>
              <a:t>クリック！！</a:t>
            </a:r>
            <a:endParaRPr kumimoji="1" lang="en-US" altLang="ja-JP" b="1" dirty="0" smtClean="0"/>
          </a:p>
        </p:txBody>
      </p:sp>
      <p:pic>
        <p:nvPicPr>
          <p:cNvPr id="4" name="図 3"/>
          <p:cNvPicPr>
            <a:picLocks noChangeAspect="1"/>
          </p:cNvPicPr>
          <p:nvPr/>
        </p:nvPicPr>
        <p:blipFill>
          <a:blip r:embed="rId7"/>
          <a:stretch>
            <a:fillRect/>
          </a:stretch>
        </p:blipFill>
        <p:spPr>
          <a:xfrm>
            <a:off x="1061736" y="1389051"/>
            <a:ext cx="1755800" cy="469433"/>
          </a:xfrm>
          <a:prstGeom prst="rect">
            <a:avLst/>
          </a:prstGeom>
        </p:spPr>
      </p:pic>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93412346"/>
      </p:ext>
    </p:extLst>
  </p:cSld>
  <p:clrMapOvr>
    <a:masterClrMapping/>
  </p:clrMapOvr>
  <mc:AlternateContent xmlns:mc="http://schemas.openxmlformats.org/markup-compatibility/2006">
    <mc:Choice xmlns:p14="http://schemas.microsoft.com/office/powerpoint/2010/main" Requires="p14">
      <p:transition spd="slow" p14:dur="2000" advClick="0" advTm="27000"/>
    </mc:Choice>
    <mc:Fallback>
      <p:transition spd="slow"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6" name="図 5"/>
          <p:cNvPicPr>
            <a:picLocks noChangeAspect="1"/>
          </p:cNvPicPr>
          <p:nvPr/>
        </p:nvPicPr>
        <p:blipFill>
          <a:blip r:embed="rId5"/>
          <a:stretch>
            <a:fillRect/>
          </a:stretch>
        </p:blipFill>
        <p:spPr>
          <a:xfrm>
            <a:off x="418194" y="1394018"/>
            <a:ext cx="6761043" cy="3039437"/>
          </a:xfrm>
          <a:prstGeom prst="rect">
            <a:avLst/>
          </a:prstGeom>
        </p:spPr>
      </p:pic>
      <p:sp>
        <p:nvSpPr>
          <p:cNvPr id="13" name="テキスト ボックス 12"/>
          <p:cNvSpPr txBox="1"/>
          <p:nvPr/>
        </p:nvSpPr>
        <p:spPr>
          <a:xfrm>
            <a:off x="838200" y="1859521"/>
            <a:ext cx="5358733" cy="523220"/>
          </a:xfrm>
          <a:prstGeom prst="rect">
            <a:avLst/>
          </a:prstGeom>
          <a:solidFill>
            <a:schemeClr val="bg1"/>
          </a:solidFill>
        </p:spPr>
        <p:txBody>
          <a:bodyPr wrap="square" rtlCol="0">
            <a:spAutoFit/>
          </a:bodyPr>
          <a:lstStyle/>
          <a:p>
            <a:r>
              <a:rPr lang="ja-JP" altLang="en-US" sz="2800" b="1" dirty="0" smtClean="0">
                <a:solidFill>
                  <a:schemeClr val="accent6"/>
                </a:solidFill>
                <a:latin typeface="AR P丸ゴシック体E" panose="020F0900000000000000" pitchFamily="50" charset="-128"/>
                <a:ea typeface="AR P丸ゴシック体E" panose="020F0900000000000000" pitchFamily="50" charset="-128"/>
              </a:rPr>
              <a:t>初回ログインをして会員登録完了</a:t>
            </a:r>
            <a:endParaRPr lang="en-US" altLang="ja-JP" sz="2800" b="1" dirty="0" smtClean="0">
              <a:solidFill>
                <a:schemeClr val="accent6"/>
              </a:solidFill>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6"/>
          <a:stretch>
            <a:fillRect/>
          </a:stretch>
        </p:blipFill>
        <p:spPr>
          <a:xfrm>
            <a:off x="1061736" y="1389051"/>
            <a:ext cx="1755800" cy="469433"/>
          </a:xfrm>
          <a:prstGeom prst="rect">
            <a:avLst/>
          </a:prstGeom>
        </p:spPr>
      </p:pic>
      <p:sp>
        <p:nvSpPr>
          <p:cNvPr id="14" name="テキスト ボックス 13"/>
          <p:cNvSpPr txBox="1"/>
          <p:nvPr/>
        </p:nvSpPr>
        <p:spPr>
          <a:xfrm>
            <a:off x="731136" y="2358461"/>
            <a:ext cx="6202524" cy="1631216"/>
          </a:xfrm>
          <a:prstGeom prst="rect">
            <a:avLst/>
          </a:prstGeom>
          <a:solidFill>
            <a:schemeClr val="bg1"/>
          </a:solidFill>
        </p:spPr>
        <p:txBody>
          <a:bodyPr wrap="square" rtlCol="0">
            <a:spAutoFit/>
          </a:bodyPr>
          <a:lstStyle/>
          <a:p>
            <a:endParaRPr lang="en-US" altLang="ja-JP" sz="2000" dirty="0"/>
          </a:p>
          <a:p>
            <a:r>
              <a:rPr kumimoji="1" lang="ja-JP" altLang="en-US" sz="2000" dirty="0" smtClean="0"/>
              <a:t>パスワード変更画面が表示されますので、</a:t>
            </a:r>
            <a:endParaRPr kumimoji="1" lang="en-US" altLang="ja-JP" sz="2000" dirty="0" smtClean="0"/>
          </a:p>
          <a:p>
            <a:r>
              <a:rPr lang="ja-JP" altLang="en-US" sz="2000" dirty="0" smtClean="0"/>
              <a:t>新しいパスワードを</a:t>
            </a:r>
            <a:r>
              <a:rPr lang="ja-JP" altLang="en-US" sz="2000" dirty="0"/>
              <a:t>入力</a:t>
            </a:r>
            <a:r>
              <a:rPr lang="ja-JP" altLang="en-US" sz="2000" dirty="0" smtClean="0"/>
              <a:t>して変更してください。</a:t>
            </a:r>
            <a:endParaRPr lang="en-US" altLang="ja-JP" sz="2000" dirty="0" smtClean="0"/>
          </a:p>
          <a:p>
            <a:endParaRPr kumimoji="1" lang="en-US" altLang="ja-JP" sz="2000" dirty="0" smtClean="0"/>
          </a:p>
          <a:p>
            <a:endParaRPr kumimoji="1" lang="en-US" altLang="ja-JP" sz="2000" dirty="0"/>
          </a:p>
        </p:txBody>
      </p:sp>
      <p:sp>
        <p:nvSpPr>
          <p:cNvPr id="18" name="テキスト ボックス 17"/>
          <p:cNvSpPr txBox="1"/>
          <p:nvPr/>
        </p:nvSpPr>
        <p:spPr>
          <a:xfrm>
            <a:off x="2170843" y="3437442"/>
            <a:ext cx="4058990" cy="707886"/>
          </a:xfrm>
          <a:prstGeom prst="rect">
            <a:avLst/>
          </a:prstGeom>
          <a:solidFill>
            <a:schemeClr val="bg1"/>
          </a:solidFill>
        </p:spPr>
        <p:txBody>
          <a:bodyPr wrap="square" rtlCol="0">
            <a:spAutoFit/>
          </a:bodyPr>
          <a:lstStyle/>
          <a:p>
            <a:endParaRPr lang="en-US" altLang="ja-JP" sz="2000" dirty="0"/>
          </a:p>
          <a:p>
            <a:endParaRPr kumimoji="1" lang="en-US" altLang="ja-JP" sz="2000" dirty="0" smtClean="0"/>
          </a:p>
        </p:txBody>
      </p:sp>
      <p:pic>
        <p:nvPicPr>
          <p:cNvPr id="3" name="図 2"/>
          <p:cNvPicPr>
            <a:picLocks noChangeAspect="1"/>
          </p:cNvPicPr>
          <p:nvPr/>
        </p:nvPicPr>
        <p:blipFill>
          <a:blip r:embed="rId7"/>
          <a:stretch>
            <a:fillRect/>
          </a:stretch>
        </p:blipFill>
        <p:spPr>
          <a:xfrm>
            <a:off x="7246602" y="832354"/>
            <a:ext cx="4669941" cy="5210175"/>
          </a:xfrm>
          <a:prstGeom prst="rect">
            <a:avLst/>
          </a:prstGeom>
        </p:spPr>
      </p:pic>
      <p:sp>
        <p:nvSpPr>
          <p:cNvPr id="20" name="楕円 19"/>
          <p:cNvSpPr/>
          <p:nvPr/>
        </p:nvSpPr>
        <p:spPr>
          <a:xfrm>
            <a:off x="7179237" y="2851659"/>
            <a:ext cx="4686721" cy="227603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形吹き出し 20"/>
          <p:cNvSpPr/>
          <p:nvPr/>
        </p:nvSpPr>
        <p:spPr>
          <a:xfrm flipV="1">
            <a:off x="418194" y="4906199"/>
            <a:ext cx="6553750" cy="1344986"/>
          </a:xfrm>
          <a:prstGeom prst="wedgeEllipseCallout">
            <a:avLst>
              <a:gd name="adj1" fmla="val 52894"/>
              <a:gd name="adj2" fmla="val 68234"/>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2" name="テキスト ボックス 21"/>
          <p:cNvSpPr txBox="1"/>
          <p:nvPr/>
        </p:nvSpPr>
        <p:spPr>
          <a:xfrm>
            <a:off x="621691" y="5394026"/>
            <a:ext cx="5791750" cy="369332"/>
          </a:xfrm>
          <a:prstGeom prst="rect">
            <a:avLst/>
          </a:prstGeom>
          <a:noFill/>
        </p:spPr>
        <p:txBody>
          <a:bodyPr wrap="square" rtlCol="0">
            <a:spAutoFit/>
          </a:bodyPr>
          <a:lstStyle/>
          <a:p>
            <a:pPr algn="ctr"/>
            <a:r>
              <a:rPr lang="ja-JP" altLang="en-US" b="1" dirty="0" smtClean="0"/>
              <a:t>新しいパスワードを入力して「変更する」を選択</a:t>
            </a:r>
            <a:endParaRPr lang="en-US" altLang="ja-JP" b="1" dirty="0" smtClean="0"/>
          </a:p>
        </p:txBody>
      </p: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5019552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丸ゴシック体E" panose="020F0900000000000000" pitchFamily="50" charset="-128"/>
                <a:ea typeface="AR P丸ゴシック体E" panose="020F0900000000000000" pitchFamily="50" charset="-128"/>
              </a:rPr>
              <a:t>会員申込み方法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6" name="図 5"/>
          <p:cNvPicPr>
            <a:picLocks noChangeAspect="1"/>
          </p:cNvPicPr>
          <p:nvPr/>
        </p:nvPicPr>
        <p:blipFill>
          <a:blip r:embed="rId5"/>
          <a:stretch>
            <a:fillRect/>
          </a:stretch>
        </p:blipFill>
        <p:spPr>
          <a:xfrm>
            <a:off x="418194" y="1394018"/>
            <a:ext cx="6761043" cy="3039437"/>
          </a:xfrm>
          <a:prstGeom prst="rect">
            <a:avLst/>
          </a:prstGeom>
        </p:spPr>
      </p:pic>
      <p:sp>
        <p:nvSpPr>
          <p:cNvPr id="13" name="テキスト ボックス 12"/>
          <p:cNvSpPr txBox="1"/>
          <p:nvPr/>
        </p:nvSpPr>
        <p:spPr>
          <a:xfrm>
            <a:off x="838200" y="1859521"/>
            <a:ext cx="5358733" cy="523220"/>
          </a:xfrm>
          <a:prstGeom prst="rect">
            <a:avLst/>
          </a:prstGeom>
          <a:solidFill>
            <a:schemeClr val="bg1"/>
          </a:solidFill>
        </p:spPr>
        <p:txBody>
          <a:bodyPr wrap="square" rtlCol="0">
            <a:spAutoFit/>
          </a:bodyPr>
          <a:lstStyle/>
          <a:p>
            <a:r>
              <a:rPr lang="ja-JP" altLang="en-US" sz="2800" b="1" dirty="0" smtClean="0">
                <a:solidFill>
                  <a:schemeClr val="accent6"/>
                </a:solidFill>
                <a:latin typeface="AR P丸ゴシック体E" panose="020F0900000000000000" pitchFamily="50" charset="-128"/>
                <a:ea typeface="AR P丸ゴシック体E" panose="020F0900000000000000" pitchFamily="50" charset="-128"/>
              </a:rPr>
              <a:t>初回ログインをして会員登録完了</a:t>
            </a:r>
            <a:endParaRPr lang="en-US" altLang="ja-JP" sz="2800" b="1" dirty="0" smtClean="0">
              <a:solidFill>
                <a:schemeClr val="accent6"/>
              </a:solidFill>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6"/>
          <a:stretch>
            <a:fillRect/>
          </a:stretch>
        </p:blipFill>
        <p:spPr>
          <a:xfrm>
            <a:off x="1061736" y="1389051"/>
            <a:ext cx="1755800" cy="469433"/>
          </a:xfrm>
          <a:prstGeom prst="rect">
            <a:avLst/>
          </a:prstGeom>
        </p:spPr>
      </p:pic>
      <p:sp>
        <p:nvSpPr>
          <p:cNvPr id="21" name="円形吹き出し 20"/>
          <p:cNvSpPr/>
          <p:nvPr/>
        </p:nvSpPr>
        <p:spPr>
          <a:xfrm flipV="1">
            <a:off x="418194" y="4906199"/>
            <a:ext cx="6553750" cy="1344986"/>
          </a:xfrm>
          <a:prstGeom prst="wedgeEllipseCallout">
            <a:avLst>
              <a:gd name="adj1" fmla="val 52894"/>
              <a:gd name="adj2" fmla="val 68234"/>
            </a:avLst>
          </a:prstGeo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テキスト ボックス 11"/>
          <p:cNvSpPr txBox="1"/>
          <p:nvPr/>
        </p:nvSpPr>
        <p:spPr>
          <a:xfrm>
            <a:off x="758595" y="2358461"/>
            <a:ext cx="6202524" cy="1631216"/>
          </a:xfrm>
          <a:prstGeom prst="rect">
            <a:avLst/>
          </a:prstGeom>
          <a:solidFill>
            <a:schemeClr val="bg1"/>
          </a:solidFill>
        </p:spPr>
        <p:txBody>
          <a:bodyPr wrap="square" rtlCol="0">
            <a:spAutoFit/>
          </a:bodyPr>
          <a:lstStyle/>
          <a:p>
            <a:endParaRPr kumimoji="1" lang="en-US" altLang="ja-JP" sz="2000" dirty="0"/>
          </a:p>
          <a:p>
            <a:r>
              <a:rPr lang="ja-JP" altLang="en-US" sz="2000" dirty="0" smtClean="0"/>
              <a:t>利用規約、プライバシーポリシーに同意をして</a:t>
            </a:r>
            <a:endParaRPr lang="en-US" altLang="ja-JP" sz="2000" dirty="0" smtClean="0"/>
          </a:p>
          <a:p>
            <a:r>
              <a:rPr lang="ja-JP" altLang="en-US" sz="2000" dirty="0" smtClean="0"/>
              <a:t>注文ページへアクセスしてください。</a:t>
            </a:r>
            <a:endParaRPr lang="en-US" altLang="ja-JP" sz="2000" dirty="0" smtClean="0"/>
          </a:p>
          <a:p>
            <a:endParaRPr lang="en-US" altLang="ja-JP" sz="2000" dirty="0"/>
          </a:p>
          <a:p>
            <a:endParaRPr lang="en-US" altLang="ja-JP" sz="2000" dirty="0" smtClean="0"/>
          </a:p>
        </p:txBody>
      </p:sp>
      <p:sp>
        <p:nvSpPr>
          <p:cNvPr id="15" name="テキスト ボックス 14"/>
          <p:cNvSpPr txBox="1"/>
          <p:nvPr/>
        </p:nvSpPr>
        <p:spPr>
          <a:xfrm>
            <a:off x="2170843" y="3437442"/>
            <a:ext cx="4058990" cy="707886"/>
          </a:xfrm>
          <a:prstGeom prst="rect">
            <a:avLst/>
          </a:prstGeom>
          <a:solidFill>
            <a:schemeClr val="bg1"/>
          </a:solidFill>
        </p:spPr>
        <p:txBody>
          <a:bodyPr wrap="square" rtlCol="0">
            <a:spAutoFit/>
          </a:bodyPr>
          <a:lstStyle/>
          <a:p>
            <a:endParaRPr lang="en-US" altLang="ja-JP" sz="2000" dirty="0"/>
          </a:p>
          <a:p>
            <a:endParaRPr kumimoji="1" lang="en-US" altLang="ja-JP" sz="2000" dirty="0" smtClean="0"/>
          </a:p>
        </p:txBody>
      </p:sp>
      <p:pic>
        <p:nvPicPr>
          <p:cNvPr id="5" name="図 4"/>
          <p:cNvPicPr>
            <a:picLocks noChangeAspect="1"/>
          </p:cNvPicPr>
          <p:nvPr/>
        </p:nvPicPr>
        <p:blipFill>
          <a:blip r:embed="rId7"/>
          <a:stretch>
            <a:fillRect/>
          </a:stretch>
        </p:blipFill>
        <p:spPr>
          <a:xfrm>
            <a:off x="7361218" y="46208"/>
            <a:ext cx="4467284" cy="3624552"/>
          </a:xfrm>
          <a:prstGeom prst="rect">
            <a:avLst/>
          </a:prstGeom>
        </p:spPr>
      </p:pic>
      <p:pic>
        <p:nvPicPr>
          <p:cNvPr id="7" name="図 6"/>
          <p:cNvPicPr>
            <a:picLocks noChangeAspect="1"/>
          </p:cNvPicPr>
          <p:nvPr/>
        </p:nvPicPr>
        <p:blipFill rotWithShape="1">
          <a:blip r:embed="rId8"/>
          <a:srcRect t="23725" b="14422"/>
          <a:stretch/>
        </p:blipFill>
        <p:spPr>
          <a:xfrm>
            <a:off x="7443151" y="4324855"/>
            <a:ext cx="4303414" cy="2507673"/>
          </a:xfrm>
          <a:prstGeom prst="rect">
            <a:avLst/>
          </a:prstGeom>
        </p:spPr>
      </p:pic>
      <p:sp>
        <p:nvSpPr>
          <p:cNvPr id="16" name="下矢印 15"/>
          <p:cNvSpPr/>
          <p:nvPr/>
        </p:nvSpPr>
        <p:spPr>
          <a:xfrm>
            <a:off x="9181785" y="3726437"/>
            <a:ext cx="826147" cy="5564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7258842" y="1389051"/>
            <a:ext cx="1287066" cy="5320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242997" y="3396463"/>
            <a:ext cx="1287066" cy="5320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30659" y="5255525"/>
            <a:ext cx="6128820" cy="646331"/>
          </a:xfrm>
          <a:prstGeom prst="rect">
            <a:avLst/>
          </a:prstGeom>
          <a:noFill/>
        </p:spPr>
        <p:txBody>
          <a:bodyPr wrap="square" rtlCol="0">
            <a:spAutoFit/>
          </a:bodyPr>
          <a:lstStyle/>
          <a:p>
            <a:pPr algn="ctr"/>
            <a:r>
              <a:rPr lang="ja-JP" altLang="en-US" b="1" dirty="0" smtClean="0"/>
              <a:t>「同意する」にチェック</a:t>
            </a:r>
            <a:endParaRPr lang="en-US" altLang="ja-JP" b="1" dirty="0" smtClean="0"/>
          </a:p>
          <a:p>
            <a:pPr algn="ctr"/>
            <a:r>
              <a:rPr lang="ja-JP" altLang="en-US" b="1" dirty="0" smtClean="0"/>
              <a:t>「</a:t>
            </a:r>
            <a:r>
              <a:rPr lang="ja-JP" altLang="en-US" b="1" dirty="0"/>
              <a:t>予約注文入力」画面が表示されたら会員登録完了！</a:t>
            </a:r>
            <a:r>
              <a:rPr lang="ja-JP" altLang="en-US" b="1" dirty="0" smtClean="0"/>
              <a:t>！</a:t>
            </a:r>
            <a:endParaRPr lang="en-US" altLang="ja-JP" b="1"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27930047"/>
      </p:ext>
    </p:extLst>
  </p:cSld>
  <p:clrMapOvr>
    <a:masterClrMapping/>
  </p:clrMapOvr>
  <mc:AlternateContent xmlns:mc="http://schemas.openxmlformats.org/markup-compatibility/2006">
    <mc:Choice xmlns:p14="http://schemas.microsoft.com/office/powerpoint/2010/main"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850</Words>
  <Application>Microsoft Office PowerPoint</Application>
  <PresentationFormat>ワイド画面</PresentationFormat>
  <Paragraphs>95</Paragraphs>
  <Slides>9</Slides>
  <Notes>9</Notes>
  <HiddenSlides>0</HiddenSlides>
  <MMClips>9</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AR P丸ゴシック体E</vt:lpstr>
      <vt:lpstr>游ゴシック</vt:lpstr>
      <vt:lpstr>游ゴシック Light</vt:lpstr>
      <vt:lpstr>Arial</vt:lpstr>
      <vt:lpstr>Office テーマ</vt:lpstr>
      <vt:lpstr>晴ればれｅネット かんたん操作ガイド</vt:lpstr>
      <vt:lpstr>会員申込み方法</vt:lpstr>
      <vt:lpstr>会員申込み方法</vt:lpstr>
      <vt:lpstr>会員申込み方法</vt:lpstr>
      <vt:lpstr>会員申込み方法</vt:lpstr>
      <vt:lpstr>会員申込み方法</vt:lpstr>
      <vt:lpstr>会員申込み方法</vt:lpstr>
      <vt:lpstr>会員申込み方法</vt:lpstr>
      <vt:lpstr>会員申込み方法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晴ればれｅネット かんたん操作ガイド</dc:title>
  <dc:creator>長尾 ももか</dc:creator>
  <cp:lastModifiedBy>長尾 ももか</cp:lastModifiedBy>
  <cp:revision>63</cp:revision>
  <cp:lastPrinted>2025-06-04T05:35:54Z</cp:lastPrinted>
  <dcterms:created xsi:type="dcterms:W3CDTF">2025-05-28T02:36:00Z</dcterms:created>
  <dcterms:modified xsi:type="dcterms:W3CDTF">2025-06-06T02:13:06Z</dcterms:modified>
</cp:coreProperties>
</file>